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drawings/drawing4.xml" ContentType="application/vnd.openxmlformats-officedocument.drawingml.chartshapes+xml"/>
  <Override PartName="/ppt/charts/chart9.xml" ContentType="application/vnd.openxmlformats-officedocument.drawingml.chart+xml"/>
  <Override PartName="/ppt/drawings/drawing5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6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7.xml" ContentType="application/vnd.openxmlformats-officedocument.drawingml.chartshapes+xml"/>
  <Override PartName="/ppt/charts/chart14.xml" ContentType="application/vnd.openxmlformats-officedocument.drawingml.chart+xml"/>
  <Override PartName="/ppt/drawings/drawing8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15.xml" ContentType="application/vnd.openxmlformats-officedocument.drawingml.chart+xml"/>
  <Override PartName="/ppt/drawings/drawing9.xml" ContentType="application/vnd.openxmlformats-officedocument.drawingml.chartshapes+xml"/>
  <Override PartName="/ppt/charts/chart16.xml" ContentType="application/vnd.openxmlformats-officedocument.drawingml.chart+xml"/>
  <Override PartName="/ppt/drawings/drawing10.xml" ContentType="application/vnd.openxmlformats-officedocument.drawingml.chartshapes+xml"/>
  <Override PartName="/ppt/charts/chart17.xml" ContentType="application/vnd.openxmlformats-officedocument.drawingml.chart+xml"/>
  <Override PartName="/ppt/drawings/drawing11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945" r:id="rId1"/>
  </p:sldMasterIdLst>
  <p:notesMasterIdLst>
    <p:notesMasterId r:id="rId51"/>
  </p:notesMasterIdLst>
  <p:sldIdLst>
    <p:sldId id="256" r:id="rId2"/>
    <p:sldId id="470" r:id="rId3"/>
    <p:sldId id="472" r:id="rId4"/>
    <p:sldId id="483" r:id="rId5"/>
    <p:sldId id="439" r:id="rId6"/>
    <p:sldId id="473" r:id="rId7"/>
    <p:sldId id="440" r:id="rId8"/>
    <p:sldId id="441" r:id="rId9"/>
    <p:sldId id="443" r:id="rId10"/>
    <p:sldId id="445" r:id="rId11"/>
    <p:sldId id="478" r:id="rId12"/>
    <p:sldId id="447" r:id="rId13"/>
    <p:sldId id="344" r:id="rId14"/>
    <p:sldId id="423" r:id="rId15"/>
    <p:sldId id="474" r:id="rId16"/>
    <p:sldId id="379" r:id="rId17"/>
    <p:sldId id="476" r:id="rId18"/>
    <p:sldId id="450" r:id="rId19"/>
    <p:sldId id="451" r:id="rId20"/>
    <p:sldId id="452" r:id="rId21"/>
    <p:sldId id="424" r:id="rId22"/>
    <p:sldId id="453" r:id="rId23"/>
    <p:sldId id="477" r:id="rId24"/>
    <p:sldId id="449" r:id="rId25"/>
    <p:sldId id="454" r:id="rId26"/>
    <p:sldId id="482" r:id="rId27"/>
    <p:sldId id="357" r:id="rId28"/>
    <p:sldId id="475" r:id="rId29"/>
    <p:sldId id="298" r:id="rId30"/>
    <p:sldId id="342" r:id="rId31"/>
    <p:sldId id="371" r:id="rId32"/>
    <p:sldId id="375" r:id="rId33"/>
    <p:sldId id="479" r:id="rId34"/>
    <p:sldId id="373" r:id="rId35"/>
    <p:sldId id="377" r:id="rId36"/>
    <p:sldId id="480" r:id="rId37"/>
    <p:sldId id="320" r:id="rId38"/>
    <p:sldId id="455" r:id="rId39"/>
    <p:sldId id="458" r:id="rId40"/>
    <p:sldId id="459" r:id="rId41"/>
    <p:sldId id="460" r:id="rId42"/>
    <p:sldId id="461" r:id="rId43"/>
    <p:sldId id="462" r:id="rId44"/>
    <p:sldId id="463" r:id="rId45"/>
    <p:sldId id="464" r:id="rId46"/>
    <p:sldId id="465" r:id="rId47"/>
    <p:sldId id="466" r:id="rId48"/>
    <p:sldId id="467" r:id="rId49"/>
    <p:sldId id="469" r:id="rId50"/>
  </p:sldIdLst>
  <p:sldSz cx="9144000" cy="6858000" type="screen4x3"/>
  <p:notesSz cx="6738938" cy="9869488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ahoma" pitchFamily="32" charset="0"/>
        <a:ea typeface="Arial Unicode MS" pitchFamily="34" charset="-128"/>
        <a:cs typeface="Arial Unicode MS" pitchFamily="34" charset="-128"/>
      </a:defRPr>
    </a:lvl1pPr>
    <a:lvl2pPr marL="742950" indent="-285750" algn="l" defTabSz="449263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ahoma" pitchFamily="32" charset="0"/>
        <a:ea typeface="Arial Unicode MS" pitchFamily="34" charset="-128"/>
        <a:cs typeface="Arial Unicode MS" pitchFamily="34" charset="-128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ahoma" pitchFamily="32" charset="0"/>
        <a:ea typeface="Arial Unicode MS" pitchFamily="34" charset="-128"/>
        <a:cs typeface="Arial Unicode MS" pitchFamily="34" charset="-128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ahoma" pitchFamily="32" charset="0"/>
        <a:ea typeface="Arial Unicode MS" pitchFamily="34" charset="-128"/>
        <a:cs typeface="Arial Unicode MS" pitchFamily="34" charset="-128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ahoma" pitchFamily="32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2000" kern="1200">
        <a:solidFill>
          <a:schemeClr val="bg1"/>
        </a:solidFill>
        <a:latin typeface="Tahoma" pitchFamily="32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2000" kern="1200">
        <a:solidFill>
          <a:schemeClr val="bg1"/>
        </a:solidFill>
        <a:latin typeface="Tahoma" pitchFamily="32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2000" kern="1200">
        <a:solidFill>
          <a:schemeClr val="bg1"/>
        </a:solidFill>
        <a:latin typeface="Tahoma" pitchFamily="32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2000" kern="1200">
        <a:solidFill>
          <a:schemeClr val="bg1"/>
        </a:solidFill>
        <a:latin typeface="Tahoma" pitchFamily="32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64">
          <p15:clr>
            <a:srgbClr val="A4A3A4"/>
          </p15:clr>
        </p15:guide>
        <p15:guide id="2" pos="214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FF"/>
    <a:srgbClr val="CCCCFF"/>
    <a:srgbClr val="CCECFF"/>
    <a:srgbClr val="D3FDE8"/>
    <a:srgbClr val="FBFEFF"/>
    <a:srgbClr val="E8F8FE"/>
    <a:srgbClr val="FEE2F7"/>
    <a:srgbClr val="FFFBFE"/>
    <a:srgbClr val="7A8056"/>
    <a:srgbClr val="9299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2870" autoAdjust="0"/>
  </p:normalViewPr>
  <p:slideViewPr>
    <p:cSldViewPr>
      <p:cViewPr varScale="1">
        <p:scale>
          <a:sx n="79" d="100"/>
          <a:sy n="79" d="100"/>
        </p:scale>
        <p:origin x="1584" y="8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64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10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8CECA7"/>
            </a:solidFill>
          </c:spPr>
          <c:invertIfNegative val="0"/>
          <c:dLbls>
            <c:dLbl>
              <c:idx val="0"/>
              <c:layout>
                <c:manualLayout>
                  <c:x val="-1.701808960797788E-2"/>
                  <c:y val="-1.5980524731645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93C-45AC-811B-EF94D2B5D936}"/>
                </c:ext>
              </c:extLst>
            </c:dLbl>
            <c:dLbl>
              <c:idx val="1"/>
              <c:layout>
                <c:manualLayout>
                  <c:x val="-1.7018105697394609E-2"/>
                  <c:y val="-5.3302158801388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93C-45AC-811B-EF94D2B5D936}"/>
                </c:ext>
              </c:extLst>
            </c:dLbl>
            <c:dLbl>
              <c:idx val="2"/>
              <c:layout>
                <c:manualLayout>
                  <c:x val="-4.3318748056240919E-2"/>
                  <c:y val="2.3965945668242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93C-45AC-811B-EF94D2B5D9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98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941767.96799999999</c:v>
                </c:pt>
                <c:pt idx="1">
                  <c:v>1140080.081</c:v>
                </c:pt>
                <c:pt idx="2">
                  <c:v>1181348.3540000001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93C-45AC-811B-EF94D2B5D93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6F896"/>
            </a:solidFill>
          </c:spPr>
          <c:invertIfNegative val="0"/>
          <c:dLbls>
            <c:dLbl>
              <c:idx val="0"/>
              <c:layout>
                <c:manualLayout>
                  <c:x val="3.8677476381767377E-2"/>
                  <c:y val="-1.5980524731645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93C-45AC-811B-EF94D2B5D936}"/>
                </c:ext>
              </c:extLst>
            </c:dLbl>
            <c:dLbl>
              <c:idx val="1"/>
              <c:layout>
                <c:manualLayout>
                  <c:x val="5.8789764100285184E-2"/>
                  <c:y val="-5.3268415772148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93C-45AC-811B-EF94D2B5D936}"/>
                </c:ext>
              </c:extLst>
            </c:dLbl>
            <c:dLbl>
              <c:idx val="2"/>
              <c:layout>
                <c:manualLayout>
                  <c:x val="3.8677476381767356E-2"/>
                  <c:y val="-6.9248940503793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93C-45AC-811B-EF94D2B5D9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98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7-193C-45AC-811B-EF94D2B5D93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FF7C80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6.3430667186586812E-2"/>
                  <c:y val="1.064931796974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93C-45AC-811B-EF94D2B5D936}"/>
                </c:ext>
              </c:extLst>
            </c:dLbl>
            <c:dLbl>
              <c:idx val="1"/>
              <c:layout>
                <c:manualLayout>
                  <c:x val="7.7354593996831089E-2"/>
                  <c:y val="2.3965106891598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93C-45AC-811B-EF94D2B5D936}"/>
                </c:ext>
              </c:extLst>
            </c:dLbl>
            <c:dLbl>
              <c:idx val="2"/>
              <c:layout>
                <c:manualLayout>
                  <c:x val="8.6637130658281727E-2"/>
                  <c:y val="4.2609224446145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93C-45AC-811B-EF94D2B5D9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98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960800.83700000041</c:v>
                </c:pt>
                <c:pt idx="1">
                  <c:v>1025994.078</c:v>
                </c:pt>
                <c:pt idx="2">
                  <c:v>1216129.1460000011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93C-45AC-811B-EF94D2B5D93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C-193C-45AC-811B-EF94D2B5D936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Профицит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D-193C-45AC-811B-EF94D2B5D936}"/>
              </c:ext>
            </c:extLst>
          </c:dPt>
          <c:dLbls>
            <c:dLbl>
              <c:idx val="1"/>
              <c:layout>
                <c:manualLayout>
                  <c:x val="1.5470894435752894E-2"/>
                  <c:y val="-5.32623169107870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93C-45AC-811B-EF94D2B5D936}"/>
                </c:ext>
              </c:extLst>
            </c:dLbl>
            <c:dLbl>
              <c:idx val="2"/>
              <c:layout>
                <c:manualLayout>
                  <c:x val="7.1166114404462535E-2"/>
                  <c:y val="-1.06524633821572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93C-45AC-811B-EF94D2B5D9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1">
                  <c:v>114086.003</c:v>
                </c:pt>
                <c:pt idx="2">
                  <c:v>34780.791999999994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193C-45AC-811B-EF94D2B5D936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6.1883577743011477E-3"/>
                  <c:y val="-1.33155792276964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93C-45AC-811B-EF94D2B5D9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19032.868999999999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193C-45AC-811B-EF94D2B5D9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97153408"/>
        <c:axId val="97154944"/>
        <c:axId val="0"/>
      </c:bar3DChart>
      <c:catAx>
        <c:axId val="97153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98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97154944"/>
        <c:crosses val="autoZero"/>
        <c:auto val="1"/>
        <c:lblAlgn val="ctr"/>
        <c:lblOffset val="100"/>
        <c:noMultiLvlLbl val="0"/>
      </c:catAx>
      <c:valAx>
        <c:axId val="97154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98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97153408"/>
        <c:crosses val="autoZero"/>
        <c:crossBetween val="between"/>
      </c:valAx>
      <c:spPr>
        <a:noFill/>
        <a:ln w="25396">
          <a:noFill/>
        </a:ln>
      </c:spPr>
    </c:plotArea>
    <c:legend>
      <c:legendPos val="r"/>
      <c:legendEntry>
        <c:idx val="1"/>
        <c:delete val="1"/>
      </c:legendEntry>
      <c:legendEntry>
        <c:idx val="3"/>
        <c:delete val="1"/>
      </c:legendEntry>
      <c:overlay val="0"/>
    </c:legend>
    <c:plotVisOnly val="1"/>
    <c:dispBlanksAs val="gap"/>
    <c:showDLblsOverMax val="0"/>
  </c:chart>
  <c:spPr>
    <a:scene3d>
      <a:camera prst="orthographicFront"/>
      <a:lightRig rig="threePt" dir="t"/>
    </a:scene3d>
    <a:sp3d>
      <a:bevelB w="165100" prst="coolSlant"/>
    </a:sp3d>
  </c:spPr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8041534119082767"/>
          <c:w val="0.56087853829092593"/>
          <c:h val="0.819584680378428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88900" dist="927100" dir="5400000" algn="ctr" rotWithShape="0">
                <a:srgbClr val="000000">
                  <a:alpha val="83000"/>
                </a:srgbClr>
              </a:outerShdw>
            </a:effectLst>
          </c:spPr>
          <c:explosion val="25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effectLst>
                <a:outerShdw blurRad="88900" dist="927100" dir="5400000" algn="ctr" rotWithShape="0">
                  <a:srgbClr val="000000">
                    <a:alpha val="8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6274-4BE2-A2F5-892AE2AC67AA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effectLst>
                <a:outerShdw blurRad="88900" dist="927100" dir="5400000" algn="ctr" rotWithShape="0">
                  <a:srgbClr val="000000">
                    <a:alpha val="8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274-4BE2-A2F5-892AE2AC67AA}"/>
              </c:ext>
            </c:extLst>
          </c:dPt>
          <c:dLbls>
            <c:dLbl>
              <c:idx val="0"/>
              <c:layout>
                <c:manualLayout>
                  <c:x val="-0.10741046742121318"/>
                  <c:y val="0.1619692416649079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74-4BE2-A2F5-892AE2AC67AA}"/>
                </c:ext>
              </c:extLst>
            </c:dLbl>
            <c:spPr>
              <a:effectLst>
                <a:outerShdw blurRad="127000" dist="88900" dir="5400000" algn="ctr" rotWithShape="0">
                  <a:srgbClr val="000000">
                    <a:alpha val="58000"/>
                  </a:srgbClr>
                </a:outerShdw>
              </a:effectLst>
            </c:spPr>
            <c:txPr>
              <a:bodyPr/>
              <a:lstStyle/>
              <a:p>
                <a:pPr>
                  <a:defRPr sz="1458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Культура 131257,600 тыс. рублей</c:v>
                </c:pt>
                <c:pt idx="1">
                  <c:v>Другие вопросы в области культуры, кинематографии  7682,618 тыс. рублей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131257.60000000001</c:v>
                </c:pt>
                <c:pt idx="1">
                  <c:v>7682.6180000000004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74-4BE2-A2F5-892AE2AC67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3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5049459127375822"/>
          <c:y val="9.9735033804027526E-2"/>
          <c:w val="0.44596286409535302"/>
          <c:h val="0.35405982320743262"/>
        </c:manualLayout>
      </c:layout>
      <c:overlay val="0"/>
      <c:spPr>
        <a:solidFill>
          <a:srgbClr val="CCCCFF"/>
        </a:solidFill>
      </c:spPr>
      <c:txPr>
        <a:bodyPr/>
        <a:lstStyle/>
        <a:p>
          <a:pPr>
            <a:defRPr sz="1277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641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  <c:perspective val="17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2644832420581966E-2"/>
          <c:y val="0.19033858583298591"/>
          <c:w val="0.35943677656771617"/>
          <c:h val="0.701988179665547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254000" dist="177800" dir="9480000" algn="ctr" rotWithShape="0">
                <a:srgbClr val="000000">
                  <a:alpha val="54000"/>
                </a:srgbClr>
              </a:outerShdw>
            </a:effectLst>
          </c:spPr>
          <c:dPt>
            <c:idx val="2"/>
            <c:bubble3D val="0"/>
            <c:spPr>
              <a:solidFill>
                <a:srgbClr val="990099"/>
              </a:solidFill>
              <a:effectLst>
                <a:outerShdw blurRad="254000" dist="177800" dir="9480000" algn="ctr" rotWithShape="0">
                  <a:srgbClr val="000000">
                    <a:alpha val="54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3133-4A0E-8350-AB041527C2B2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effectLst>
                <a:outerShdw blurRad="254000" dist="177800" dir="9480000" algn="ctr" rotWithShape="0">
                  <a:srgbClr val="000000">
                    <a:alpha val="54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133-4A0E-8350-AB041527C2B2}"/>
              </c:ext>
            </c:extLst>
          </c:dPt>
          <c:dLbls>
            <c:dLbl>
              <c:idx val="1"/>
              <c:layout>
                <c:manualLayout>
                  <c:x val="-6.479670999217714E-2"/>
                  <c:y val="8.850710084647392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</a:t>
                    </a:r>
                    <a:r>
                      <a:rPr lang="ru-RU" dirty="0"/>
                      <a:t>5</a:t>
                    </a:r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3133-4A0E-8350-AB041527C2B2}"/>
                </c:ext>
              </c:extLst>
            </c:dLbl>
            <c:dLbl>
              <c:idx val="2"/>
              <c:layout>
                <c:manualLayout>
                  <c:x val="7.2604349754110897E-2"/>
                  <c:y val="-0.1583952385420255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</a:t>
                    </a:r>
                    <a:r>
                      <a:rPr lang="ru-RU" dirty="0"/>
                      <a:t>5</a:t>
                    </a:r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133-4A0E-8350-AB041527C2B2}"/>
                </c:ext>
              </c:extLst>
            </c:dLbl>
            <c:dLbl>
              <c:idx val="3"/>
              <c:layout>
                <c:manualLayout>
                  <c:x val="3.4554314774734106E-2"/>
                  <c:y val="-4.183221541751730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133-4A0E-8350-AB041527C2B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ru-RU" sz="1422" dirty="0">
                        <a:solidFill>
                          <a:schemeClr val="tx1"/>
                        </a:solidFill>
                      </a:rPr>
                      <a:t>1%</a:t>
                    </a:r>
                    <a:endParaRPr lang="en-US" sz="1600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133-4A0E-8350-AB041527C2B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133-4A0E-8350-AB041527C2B2}"/>
                </c:ext>
              </c:extLst>
            </c:dLbl>
            <c:spPr>
              <a:solidFill>
                <a:schemeClr val="bg2">
                  <a:lumMod val="90000"/>
                </a:schemeClr>
              </a:solidFill>
              <a:effectLst>
                <a:outerShdw blurRad="203200" dist="76200" dir="5400000" algn="ctr" rotWithShape="0">
                  <a:srgbClr val="000000">
                    <a:alpha val="99000"/>
                  </a:srgbClr>
                </a:outerShdw>
              </a:effectLst>
            </c:spPr>
            <c:txPr>
              <a:bodyPr/>
              <a:lstStyle/>
              <a:p>
                <a:pPr>
                  <a:defRPr sz="1422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Функционирование Правительства РФ, высших исполнительных органов государственной власти субъектов РФ, местной администрации 30374,808 тыс.рублей</c:v>
                </c:pt>
                <c:pt idx="1">
                  <c:v>Другие общегосударственные вопросы 61126,094 тыс.рублей</c:v>
                </c:pt>
                <c:pt idx="2">
                  <c:v>Обеспечение деятельности финансовых, налоговых и таможенных органов и органов финансового надзора 16148,294 тыс.рублей</c:v>
                </c:pt>
                <c:pt idx="3">
                  <c:v>Функционирование высшего должностного лица субъекта РФ и муниципального образования 1744,619 тыс.рублей</c:v>
                </c:pt>
                <c:pt idx="4">
                  <c:v>Обеспечение проведения выборов и референдумов 65,500 тыс.рублей</c:v>
                </c:pt>
                <c:pt idx="5">
                  <c:v>Судебная система 56,400 тыс.рублей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30374.808000000001</c:v>
                </c:pt>
                <c:pt idx="1">
                  <c:v>61126.093999999997</c:v>
                </c:pt>
                <c:pt idx="2">
                  <c:v>16148.294000000007</c:v>
                </c:pt>
                <c:pt idx="3">
                  <c:v>1744.6189999999999</c:v>
                </c:pt>
                <c:pt idx="4">
                  <c:v>65.5</c:v>
                </c:pt>
                <c:pt idx="5">
                  <c:v>56.4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133-4A0E-8350-AB041527C2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 algn="l">
              <a:lnSpc>
                <a:spcPct val="100000"/>
              </a:lnSpc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47889712745951735"/>
          <c:y val="7.825132871934587E-2"/>
          <c:w val="0.51350558478417596"/>
          <c:h val="0.73663839531076669"/>
        </c:manualLayout>
      </c:layout>
      <c:overlay val="0"/>
      <c:spPr>
        <a:solidFill>
          <a:srgbClr val="CCCCFF"/>
        </a:solidFill>
      </c:spPr>
      <c:txPr>
        <a:bodyPr/>
        <a:lstStyle/>
        <a:p>
          <a:pPr algn="l">
            <a:lnSpc>
              <a:spcPct val="100000"/>
            </a:lnSpc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 algn="just">
        <a:defRPr sz="1597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1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0941402762437315E-3"/>
          <c:y val="0.12488806876315406"/>
          <c:w val="0.54292543668832183"/>
          <c:h val="0.8173331544566103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0-14DD-450D-BC90-76EB115120D6}"/>
              </c:ext>
            </c:extLst>
          </c:dPt>
          <c:dPt>
            <c:idx val="2"/>
            <c:bubble3D val="0"/>
            <c:spPr>
              <a:solidFill>
                <a:srgbClr val="00FF99"/>
              </a:solidFill>
            </c:spPr>
            <c:extLst>
              <c:ext xmlns:c16="http://schemas.microsoft.com/office/drawing/2014/chart" uri="{C3380CC4-5D6E-409C-BE32-E72D297353CC}">
                <c16:uniqueId val="{00000001-14DD-450D-BC90-76EB115120D6}"/>
              </c:ext>
            </c:extLst>
          </c:dPt>
          <c:dPt>
            <c:idx val="3"/>
            <c:bubble3D val="0"/>
            <c:spPr>
              <a:solidFill>
                <a:srgbClr val="FF6699"/>
              </a:solidFill>
            </c:spPr>
            <c:extLst>
              <c:ext xmlns:c16="http://schemas.microsoft.com/office/drawing/2014/chart" uri="{C3380CC4-5D6E-409C-BE32-E72D297353CC}">
                <c16:uniqueId val="{00000002-14DD-450D-BC90-76EB115120D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/>
                      <a:t>65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4DD-450D-BC90-76EB115120D6}"/>
                </c:ext>
              </c:extLst>
            </c:dLbl>
            <c:dLbl>
              <c:idx val="1"/>
              <c:layout>
                <c:manualLayout>
                  <c:x val="6.6666428713672884E-2"/>
                  <c:y val="3.3376260031427792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</a:t>
                    </a:r>
                    <a:r>
                      <a:rPr lang="ru-RU"/>
                      <a:t>2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4DD-450D-BC90-76EB115120D6}"/>
                </c:ext>
              </c:extLst>
            </c:dLbl>
            <c:dLbl>
              <c:idx val="2"/>
              <c:layout>
                <c:manualLayout>
                  <c:x val="-5.7415072069717424E-2"/>
                  <c:y val="-1.0095869695138983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DD-450D-BC90-76EB115120D6}"/>
                </c:ext>
              </c:extLst>
            </c:dLbl>
            <c:dLbl>
              <c:idx val="3"/>
              <c:layout>
                <c:manualLayout>
                  <c:x val="5.7048939711166993E-2"/>
                  <c:y val="-0.1516345064865168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4DD-450D-BC90-76EB115120D6}"/>
                </c:ext>
              </c:extLst>
            </c:dLbl>
            <c:dLbl>
              <c:idx val="4"/>
              <c:layout>
                <c:manualLayout>
                  <c:x val="6.2027822284560406E-2"/>
                  <c:y val="-2.755154231171430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1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14DD-450D-BC90-76EB115120D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Дорожное хозяйство 68195,999 тыс.рублей</c:v>
                </c:pt>
                <c:pt idx="1">
                  <c:v>Другие вопросы в области национальной экономики 23708,313 тыс.рублей</c:v>
                </c:pt>
                <c:pt idx="2">
                  <c:v>Сельское хозяйство и рыболовство 7056,320 тыс.рублей</c:v>
                </c:pt>
                <c:pt idx="3">
                  <c:v>Транспорт 5700,000 тыс.рублей</c:v>
                </c:pt>
                <c:pt idx="4">
                  <c:v>Связь и информатика 339,968 тыс.рублей </c:v>
                </c:pt>
              </c:strCache>
            </c:strRef>
          </c:cat>
          <c:val>
            <c:numRef>
              <c:f>Лист1!$B$2:$B$6</c:f>
              <c:numCache>
                <c:formatCode>0.000</c:formatCode>
                <c:ptCount val="5"/>
                <c:pt idx="0">
                  <c:v>68195.998999999938</c:v>
                </c:pt>
                <c:pt idx="1">
                  <c:v>23708.312999999984</c:v>
                </c:pt>
                <c:pt idx="2">
                  <c:v>7056.3200000000024</c:v>
                </c:pt>
                <c:pt idx="3">
                  <c:v>5700</c:v>
                </c:pt>
                <c:pt idx="4">
                  <c:v>339.96799999999979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4DD-450D-BC90-76EB115120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8">
          <a:noFill/>
        </a:ln>
      </c:spPr>
    </c:plotArea>
    <c:legend>
      <c:legendPos val="r"/>
      <c:layout>
        <c:manualLayout>
          <c:xMode val="edge"/>
          <c:yMode val="edge"/>
          <c:x val="0.55024151818604983"/>
          <c:y val="4.8002455386581384E-2"/>
          <c:w val="0.44506005892536654"/>
          <c:h val="0.95199754461343078"/>
        </c:manualLayout>
      </c:layout>
      <c:overlay val="0"/>
      <c:spPr>
        <a:solidFill>
          <a:srgbClr val="84AA33">
            <a:lumMod val="40000"/>
            <a:lumOff val="60000"/>
            <a:alpha val="47000"/>
          </a:srgbClr>
        </a:solidFill>
      </c:spPr>
      <c:txPr>
        <a:bodyPr/>
        <a:lstStyle/>
        <a:p>
          <a:pPr>
            <a:defRPr sz="1259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scene3d>
      <a:camera prst="orthographicFront"/>
      <a:lightRig rig="threePt" dir="t"/>
    </a:scene3d>
    <a:sp3d>
      <a:bevelT h="6350"/>
    </a:sp3d>
  </c:spPr>
  <c:txPr>
    <a:bodyPr/>
    <a:lstStyle/>
    <a:p>
      <a:pPr>
        <a:defRPr sz="1617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812060795833619"/>
          <c:y val="9.2347004179022862E-2"/>
          <c:w val="0.69609121100893001"/>
          <c:h val="0.907652995820976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explosion val="25"/>
          <c:dPt>
            <c:idx val="0"/>
            <c:bubble3D val="0"/>
            <c:spPr>
              <a:solidFill>
                <a:srgbClr val="92D050"/>
              </a:solidFill>
              <a:effectLst>
                <a:outerShdw blurRad="114300" dist="711200" dir="5400000" algn="ctr" rotWithShape="0">
                  <a:srgbClr val="000000">
                    <a:alpha val="8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39EE-45D1-B254-E8528B176930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39EE-45D1-B254-E8528B176930}"/>
              </c:ext>
            </c:extLst>
          </c:dPt>
          <c:dLbls>
            <c:dLbl>
              <c:idx val="0"/>
              <c:layout>
                <c:manualLayout>
                  <c:x val="-8.6880853583690548E-2"/>
                  <c:y val="-0.2523362788749968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/>
                      <a:t>99</a:t>
                    </a:r>
                    <a:r>
                      <a:rPr lang="en-US" sz="1400" b="1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9EE-45D1-B254-E8528B17693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1400" dirty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en-US" sz="1400" dirty="0">
                        <a:solidFill>
                          <a:schemeClr val="tx1"/>
                        </a:solidFill>
                      </a:rPr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9EE-45D1-B254-E8528B176930}"/>
                </c:ext>
              </c:extLst>
            </c:dLbl>
            <c:spPr>
              <a:solidFill>
                <a:schemeClr val="bg2">
                  <a:lumMod val="90000"/>
                </a:schemeClr>
              </a:solidFill>
              <a:effectLst>
                <a:outerShdw blurRad="38100" dist="38100" dir="5400000" algn="ctr" rotWithShape="0">
                  <a:srgbClr val="000000"/>
                </a:outerShdw>
              </a:effectLst>
            </c:spPr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Коммунальное хозяйство 70289,024 тыс.рублей</c:v>
                </c:pt>
                <c:pt idx="1">
                  <c:v>Другие вопросы в области жилищно-коммунального хозяйства 480,500 тыс.рублей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70289.024000000005</c:v>
                </c:pt>
                <c:pt idx="1">
                  <c:v>480.5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EE-45D1-B254-E8528B1769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6717">
          <a:noFill/>
        </a:ln>
      </c:spPr>
    </c:plotArea>
    <c:legend>
      <c:legendPos val="r"/>
      <c:layout>
        <c:manualLayout>
          <c:xMode val="edge"/>
          <c:yMode val="edge"/>
          <c:x val="9.9835185518761208E-2"/>
          <c:y val="5.2365976429969334E-3"/>
          <c:w val="0.85272913335786871"/>
          <c:h val="0.1777777128749114"/>
        </c:manualLayout>
      </c:layout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168"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184907347189572"/>
          <c:y val="0.39785405630981391"/>
          <c:w val="0.64707983958061921"/>
          <c:h val="0.476971429601193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.2</c:v>
                </c:pt>
              </c:strCache>
            </c:strRef>
          </c:tx>
          <c:spPr>
            <a:effectLst>
              <a:outerShdw blurRad="63500" dist="838200" dir="6600000" algn="ctr" rotWithShape="0">
                <a:srgbClr val="000000">
                  <a:alpha val="22000"/>
                </a:srgbClr>
              </a:outerShdw>
            </a:effectLst>
          </c:spPr>
          <c:explosion val="31"/>
          <c:dPt>
            <c:idx val="0"/>
            <c:bubble3D val="0"/>
            <c:spPr>
              <a:solidFill>
                <a:srgbClr val="FFFF00"/>
              </a:solidFill>
              <a:effectLst>
                <a:outerShdw blurRad="63500" dist="838200" dir="6600000" algn="ctr" rotWithShape="0">
                  <a:srgbClr val="000000">
                    <a:alpha val="22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F996-4194-AF9A-2951D6BAB8ED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st="838200" dir="6600000" algn="ctr" rotWithShape="0">
                  <a:srgbClr val="000000">
                    <a:alpha val="22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996-4194-AF9A-2951D6BAB8ED}"/>
              </c:ext>
            </c:extLst>
          </c:dPt>
          <c:dPt>
            <c:idx val="2"/>
            <c:bubble3D val="0"/>
            <c:spPr>
              <a:solidFill>
                <a:srgbClr val="F27477"/>
              </a:solidFill>
              <a:effectLst>
                <a:outerShdw blurRad="63500" dist="838200" dir="6600000" algn="ctr" rotWithShape="0">
                  <a:srgbClr val="000000">
                    <a:alpha val="22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F996-4194-AF9A-2951D6BAB8ED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effectLst>
                <a:outerShdw blurRad="63500" dist="838200" dir="6600000" algn="ctr" rotWithShape="0">
                  <a:srgbClr val="000000">
                    <a:alpha val="22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996-4194-AF9A-2951D6BAB8ED}"/>
              </c:ext>
            </c:extLst>
          </c:dPt>
          <c:dLbls>
            <c:dLbl>
              <c:idx val="0"/>
              <c:layout>
                <c:manualLayout>
                  <c:x val="-9.4711477998383226E-2"/>
                  <c:y val="-0.1345955920094974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74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996-4194-AF9A-2951D6BAB8ED}"/>
                </c:ext>
              </c:extLst>
            </c:dLbl>
            <c:dLbl>
              <c:idx val="2"/>
              <c:layout>
                <c:manualLayout>
                  <c:x val="6.3938591033417494E-2"/>
                  <c:y val="3.742938696781946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9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F996-4194-AF9A-2951D6BAB8E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/>
                      <a:t>7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F996-4194-AF9A-2951D6BAB8ED}"/>
                </c:ext>
              </c:extLst>
            </c:dLbl>
            <c:spPr>
              <a:effectLst>
                <a:outerShdw blurRad="127000" dist="25400" dir="6120000" algn="ctr" rotWithShape="0">
                  <a:srgbClr val="000000">
                    <a:alpha val="94000"/>
                  </a:srgbClr>
                </a:outerShdw>
              </a:effectLst>
            </c:spPr>
            <c:txPr>
              <a:bodyPr/>
              <a:lstStyle/>
              <a:p>
                <a:pPr>
                  <a:defRPr sz="139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Охрана семьи и детства 30448,042 тыс.рублей</c:v>
                </c:pt>
                <c:pt idx="1">
                  <c:v>Социальное обеспечение населения 4083,195 тыс.рублей</c:v>
                </c:pt>
                <c:pt idx="2">
                  <c:v>Пенсионное обеспечение 3713,181 тыс.рублей</c:v>
                </c:pt>
                <c:pt idx="3">
                  <c:v>Другие вопросы в области социальной политики 2525,200 тыс.рублей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30448.042000000001</c:v>
                </c:pt>
                <c:pt idx="1">
                  <c:v>4083.1950000000002</c:v>
                </c:pt>
                <c:pt idx="2">
                  <c:v>3713.181</c:v>
                </c:pt>
                <c:pt idx="3">
                  <c:v>2525.1999999999998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96-4194-AF9A-2951D6BAB8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2">
          <a:noFill/>
        </a:ln>
      </c:spPr>
    </c:plotArea>
    <c:legend>
      <c:legendPos val="t"/>
      <c:overlay val="0"/>
      <c:txPr>
        <a:bodyPr/>
        <a:lstStyle/>
        <a:p>
          <a:pPr>
            <a:defRPr sz="1391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565"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</a:t>
            </a:r>
          </a:p>
        </c:rich>
      </c:tx>
      <c:layout>
        <c:manualLayout>
          <c:xMode val="edge"/>
          <c:yMode val="edge"/>
          <c:x val="0.37045015788966279"/>
          <c:y val="2.6945303348759452E-2"/>
        </c:manualLayout>
      </c:layout>
      <c:overlay val="0"/>
    </c:title>
    <c:autoTitleDeleted val="0"/>
    <c:view3D>
      <c:rotX val="50"/>
      <c:rotY val="10"/>
      <c:rAngAx val="0"/>
      <c:perspective val="16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537955570264347E-2"/>
          <c:y val="0.29177269428151997"/>
          <c:w val="0.87741143700271662"/>
          <c:h val="0.5955469462600324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c:spPr>
          <c:explosion val="74"/>
          <c:dPt>
            <c:idx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0-BA82-4AD0-9425-9FDD95DFDFB1}"/>
              </c:ext>
            </c:extLst>
          </c:dPt>
          <c:dPt>
            <c:idx val="1"/>
            <c:bubble3D val="0"/>
            <c:explosion val="23"/>
            <c:spPr>
              <a:solidFill>
                <a:srgbClr val="92D050"/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BA82-4AD0-9425-9FDD95DFDFB1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муниципальные программы 938426,196 тыс.рублей)</c:v>
                </c:pt>
                <c:pt idx="1">
                  <c:v>непрограмные расходы    87567,882 ( тыс.рублей)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938426.196</c:v>
                </c:pt>
                <c:pt idx="1">
                  <c:v>87567.882000000012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82-4AD0-9425-9FDD95DFDF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7338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4.3781629641887034E-3"/>
          <c:y val="7.314714392321689E-2"/>
          <c:w val="0.98039598250653093"/>
          <c:h val="0.27206790447899609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spPr>
    <a:solidFill>
      <a:schemeClr val="accent4">
        <a:lumMod val="40000"/>
        <a:lumOff val="60000"/>
      </a:schemeClr>
    </a:solidFill>
  </c:spPr>
  <c:txPr>
    <a:bodyPr/>
    <a:lstStyle/>
    <a:p>
      <a:pPr>
        <a:defRPr sz="1092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/>
              <a:t>2020 год</a:t>
            </a:r>
          </a:p>
        </c:rich>
      </c:tx>
      <c:overlay val="0"/>
    </c:title>
    <c:autoTitleDeleted val="0"/>
    <c:view3D>
      <c:rotX val="50"/>
      <c:rotY val="150"/>
      <c:rAngAx val="0"/>
      <c:perspective val="15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0-D2BF-4E9B-878A-B075B3A1A620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D2BF-4E9B-878A-B075B3A1A620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муниципальные программы (876465,814 тыс.рублей)</c:v>
                </c:pt>
                <c:pt idx="1">
                  <c:v>непрограмные расходы (84335,023 тыс.рублей)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876465.81400000001</c:v>
                </c:pt>
                <c:pt idx="1">
                  <c:v>84335.023000000001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BF-4E9B-878A-B075B3A1A6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6172">
          <a:noFill/>
        </a:ln>
      </c:spPr>
    </c:plotArea>
    <c:legend>
      <c:legendPos val="t"/>
      <c:legendEntry>
        <c:idx val="1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rgbClr val="FEE2F7"/>
    </a:solidFill>
  </c:spPr>
  <c:txPr>
    <a:bodyPr/>
    <a:lstStyle/>
    <a:p>
      <a:pPr>
        <a:defRPr sz="1145"/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/>
              <a:t>2022 год</a:t>
            </a:r>
          </a:p>
        </c:rich>
      </c:tx>
      <c:layout>
        <c:manualLayout>
          <c:xMode val="edge"/>
          <c:yMode val="edge"/>
          <c:x val="0.34339174530826388"/>
          <c:y val="1.4684794357955567E-2"/>
        </c:manualLayout>
      </c:layout>
      <c:overlay val="0"/>
    </c:title>
    <c:autoTitleDeleted val="0"/>
    <c:view3D>
      <c:rotX val="50"/>
      <c:rotY val="150"/>
      <c:rAngAx val="0"/>
      <c:perspective val="15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747365322991977"/>
          <c:y val="0.34512427248117716"/>
          <c:w val="0.76506440321575464"/>
          <c:h val="0.598490549602517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муниципальные программы (1066199,869 тыс.рублей)</c:v>
                </c:pt>
                <c:pt idx="1">
                  <c:v>непрограмные расходы (149929,277 тыс.рублей)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1066199.8690000011</c:v>
                </c:pt>
                <c:pt idx="1">
                  <c:v>149929.27700000087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04-441A-B98F-BE6C922652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6468">
          <a:noFill/>
        </a:ln>
      </c:spPr>
    </c:plotArea>
    <c:legend>
      <c:legendPos val="t"/>
      <c:overlay val="0"/>
      <c:txPr>
        <a:bodyPr/>
        <a:lstStyle/>
        <a:p>
          <a:pPr>
            <a:defRPr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rgbClr val="CCECFF"/>
    </a:solidFill>
  </c:spPr>
  <c:txPr>
    <a:bodyPr/>
    <a:lstStyle/>
    <a:p>
      <a:pPr>
        <a:defRPr sz="1166"/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  <c:spPr>
        <a:solidFill>
          <a:schemeClr val="bg1">
            <a:lumMod val="75000"/>
          </a:schemeClr>
        </a:solidFill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84A9F4"/>
            </a:solidFill>
            <a:ln w="254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20650" prst="riblet"/>
              <a:bevelB prst="angle"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20650" prst="riblet"/>
                <a:bevelB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A975-40D9-BCDF-64E853B4B9C7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20650" prst="riblet"/>
                <a:bevelB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975-40D9-BCDF-64E853B4B9C7}"/>
              </c:ext>
            </c:extLst>
          </c:dPt>
          <c:dLbls>
            <c:dLbl>
              <c:idx val="0"/>
              <c:layout>
                <c:manualLayout>
                  <c:x val="3.6032436061465091E-2"/>
                  <c:y val="-5.5796216401452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975-40D9-BCDF-64E853B4B9C7}"/>
                </c:ext>
              </c:extLst>
            </c:dLbl>
            <c:dLbl>
              <c:idx val="1"/>
              <c:layout>
                <c:manualLayout>
                  <c:x val="6.4479096109990169E-2"/>
                  <c:y val="-5.3006405581378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975-40D9-BCDF-64E853B4B9C7}"/>
                </c:ext>
              </c:extLst>
            </c:dLbl>
            <c:dLbl>
              <c:idx val="2"/>
              <c:layout>
                <c:manualLayout>
                  <c:x val="7.1273359408952255E-2"/>
                  <c:y val="-6.8943497697259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975-40D9-BCDF-64E853B4B9C7}"/>
                </c:ext>
              </c:extLst>
            </c:dLbl>
            <c:spPr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532244.00399999996</c:v>
                </c:pt>
                <c:pt idx="1">
                  <c:v>566796.35800000245</c:v>
                </c:pt>
                <c:pt idx="2">
                  <c:v>613248.30299999996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975-40D9-BCDF-64E853B4B9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5053312"/>
        <c:axId val="135054848"/>
        <c:axId val="131848832"/>
      </c:bar3DChart>
      <c:catAx>
        <c:axId val="135053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5054848"/>
        <c:crosses val="autoZero"/>
        <c:auto val="1"/>
        <c:lblAlgn val="ctr"/>
        <c:lblOffset val="100"/>
        <c:noMultiLvlLbl val="0"/>
      </c:catAx>
      <c:valAx>
        <c:axId val="1350548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5053312"/>
        <c:crosses val="autoZero"/>
        <c:crossBetween val="between"/>
      </c:valAx>
      <c:serAx>
        <c:axId val="131848832"/>
        <c:scaling>
          <c:orientation val="minMax"/>
        </c:scaling>
        <c:delete val="1"/>
        <c:axPos val="b"/>
        <c:majorTickMark val="out"/>
        <c:minorTickMark val="none"/>
        <c:tickLblPos val="nextTo"/>
        <c:crossAx val="135054848"/>
        <c:crosses val="autoZero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D3FDE8"/>
    </a:solidFill>
  </c:spPr>
  <c:txPr>
    <a:bodyPr/>
    <a:lstStyle/>
    <a:p>
      <a:pPr>
        <a:defRPr sz="1962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99FF"/>
            </a:solidFill>
            <a:ln>
              <a:solidFill>
                <a:srgbClr val="00B05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B w="88900"/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г Юрьев-Польский </c:v>
                </c:pt>
                <c:pt idx="1">
                  <c:v>Красное</c:v>
                </c:pt>
                <c:pt idx="2">
                  <c:v>Небыловское </c:v>
                </c:pt>
                <c:pt idx="3">
                  <c:v>Симское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40633.310000000012</c:v>
                </c:pt>
                <c:pt idx="1">
                  <c:v>9714.5759999999809</c:v>
                </c:pt>
                <c:pt idx="2">
                  <c:v>2574.576</c:v>
                </c:pt>
                <c:pt idx="3">
                  <c:v>1953.7170000000001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9E-4B35-94D2-5C4892E60CD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90500" dist="50800" dir="5400000" algn="ctr" rotWithShape="0">
                <a:srgbClr val="000000">
                  <a:alpha val="86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B w="6350" h="82550"/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г Юрьев-Польский </c:v>
                </c:pt>
                <c:pt idx="1">
                  <c:v>Красное</c:v>
                </c:pt>
                <c:pt idx="2">
                  <c:v>Небыловское </c:v>
                </c:pt>
                <c:pt idx="3">
                  <c:v>Симское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40704.800000000003</c:v>
                </c:pt>
                <c:pt idx="1">
                  <c:v>10126</c:v>
                </c:pt>
                <c:pt idx="2">
                  <c:v>3333</c:v>
                </c:pt>
                <c:pt idx="3">
                  <c:v>3568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9E-4B35-94D2-5C4892E60CD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B w="6350" h="82550"/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г Юрьев-Польский </c:v>
                </c:pt>
                <c:pt idx="1">
                  <c:v>Красное</c:v>
                </c:pt>
                <c:pt idx="2">
                  <c:v>Небыловское </c:v>
                </c:pt>
                <c:pt idx="3">
                  <c:v>Симское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50792</c:v>
                </c:pt>
                <c:pt idx="1">
                  <c:v>11247.871999999983</c:v>
                </c:pt>
                <c:pt idx="2">
                  <c:v>3976.308</c:v>
                </c:pt>
                <c:pt idx="3">
                  <c:v>6331.39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9E-4B35-94D2-5C4892E60C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"/>
        <c:overlap val="-3"/>
        <c:axId val="135303552"/>
        <c:axId val="135305088"/>
      </c:barChart>
      <c:catAx>
        <c:axId val="135303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5305088"/>
        <c:crosses val="autoZero"/>
        <c:auto val="1"/>
        <c:lblAlgn val="ctr"/>
        <c:lblOffset val="100"/>
        <c:noMultiLvlLbl val="0"/>
      </c:catAx>
      <c:valAx>
        <c:axId val="135305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5303552"/>
        <c:crosses val="autoZero"/>
        <c:crossBetween val="between"/>
      </c:valAx>
      <c:spPr>
        <a:noFill/>
        <a:ln w="25389">
          <a:noFill/>
        </a:ln>
      </c:spPr>
    </c:plotArea>
    <c:legend>
      <c:legendPos val="r"/>
      <c:layout>
        <c:manualLayout>
          <c:xMode val="edge"/>
          <c:yMode val="edge"/>
          <c:x val="0.8427730175460425"/>
          <c:y val="0.20142606099858518"/>
          <c:w val="0.12550474300948603"/>
          <c:h val="0.18487809175723727"/>
        </c:manualLayout>
      </c:layout>
      <c:overlay val="0"/>
      <c:txPr>
        <a:bodyPr/>
        <a:lstStyle/>
        <a:p>
          <a:pPr>
            <a:defRPr sz="1598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372145517381113E-3"/>
          <c:y val="0.11524571475586012"/>
          <c:w val="0.4953324630596731"/>
          <c:h val="0.75192669158062275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explosion val="0"/>
            <c:spPr>
              <a:solidFill>
                <a:srgbClr val="00CC66"/>
              </a:solidFill>
            </c:spPr>
            <c:extLst>
              <c:ext xmlns:c16="http://schemas.microsoft.com/office/drawing/2014/chart" uri="{C3380CC4-5D6E-409C-BE32-E72D297353CC}">
                <c16:uniqueId val="{00000000-2E04-4E78-80AE-1AFFC1D25395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1-2E04-4E78-80AE-1AFFC1D25395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2-2E04-4E78-80AE-1AFFC1D25395}"/>
              </c:ext>
            </c:extLst>
          </c:dPt>
          <c:dPt>
            <c:idx val="8"/>
            <c:bubble3D val="0"/>
            <c:spPr>
              <a:solidFill>
                <a:srgbClr val="FFCCFF"/>
              </a:solidFill>
            </c:spPr>
            <c:extLst>
              <c:ext xmlns:c16="http://schemas.microsoft.com/office/drawing/2014/chart" uri="{C3380CC4-5D6E-409C-BE32-E72D297353CC}">
                <c16:uniqueId val="{00000003-2E04-4E78-80AE-1AFFC1D25395}"/>
              </c:ext>
            </c:extLst>
          </c:dPt>
          <c:dLbls>
            <c:dLbl>
              <c:idx val="0"/>
              <c:layout>
                <c:manualLayout>
                  <c:x val="-0.10966174846909953"/>
                  <c:y val="-0.11617797390333578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</a:t>
                    </a:r>
                    <a:r>
                      <a:rPr lang="ru-RU"/>
                      <a:t>7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E04-4E78-80AE-1AFFC1D25395}"/>
                </c:ext>
              </c:extLst>
            </c:dLbl>
            <c:dLbl>
              <c:idx val="1"/>
              <c:layout>
                <c:manualLayout>
                  <c:x val="2.0307534262114391E-2"/>
                  <c:y val="0.1626365123621227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8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E04-4E78-80AE-1AFFC1D25395}"/>
                </c:ext>
              </c:extLst>
            </c:dLbl>
            <c:dLbl>
              <c:idx val="2"/>
              <c:layout>
                <c:manualLayout>
                  <c:x val="1.1303685505079061E-2"/>
                  <c:y val="-6.546305482709226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</a:t>
                    </a:r>
                    <a:r>
                      <a:rPr lang="ru-RU" dirty="0"/>
                      <a:t>3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2E04-4E78-80AE-1AFFC1D25395}"/>
                </c:ext>
              </c:extLst>
            </c:dLbl>
            <c:dLbl>
              <c:idx val="3"/>
              <c:layout>
                <c:manualLayout>
                  <c:x val="-4.5001578637909607E-2"/>
                  <c:y val="-0.10609286135182308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1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2E04-4E78-80AE-1AFFC1D25395}"/>
                </c:ext>
              </c:extLst>
            </c:dLbl>
            <c:dLbl>
              <c:idx val="4"/>
              <c:layout>
                <c:manualLayout>
                  <c:x val="-3.0501742173453597E-2"/>
                  <c:y val="-0.1328691458058395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E04-4E78-80AE-1AFFC1D25395}"/>
                </c:ext>
              </c:extLst>
            </c:dLbl>
            <c:dLbl>
              <c:idx val="5"/>
              <c:layout>
                <c:manualLayout>
                  <c:x val="9.825484887614238E-3"/>
                  <c:y val="-5.193447030097198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E04-4E78-80AE-1AFFC1D25395}"/>
                </c:ext>
              </c:extLst>
            </c:dLbl>
            <c:dLbl>
              <c:idx val="6"/>
              <c:layout>
                <c:manualLayout>
                  <c:x val="3.3383701650669201E-2"/>
                  <c:y val="-3.087546759190408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E04-4E78-80AE-1AFFC1D2539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ru-RU" dirty="0"/>
                      <a:t>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2E04-4E78-80AE-1AFFC1D25395}"/>
                </c:ext>
              </c:extLst>
            </c:dLbl>
            <c:dLbl>
              <c:idx val="8"/>
              <c:layout>
                <c:manualLayout>
                  <c:x val="6.1679368242342658E-2"/>
                  <c:y val="-3.019434126725643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2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E04-4E78-80AE-1AFFC1D2539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 (176210,350 тыс.рублей)</c:v>
                </c:pt>
                <c:pt idx="1">
                  <c:v>Акцизы по подакцизным товарам (21279,011 тыс.рублей)</c:v>
                </c:pt>
                <c:pt idx="2">
                  <c:v>Налог, взимаемый в связи с применением упрощенной системы налогообложения (37997,873 тыс.рублей)</c:v>
                </c:pt>
                <c:pt idx="3">
                  <c:v>Единый налог на вмененный доход для отдельных видов деятельности  (-60,818 тыс.рублей)</c:v>
                </c:pt>
                <c:pt idx="4">
                  <c:v>Единый сельскохозяйственный налог (8412,344 тыс.рублей)</c:v>
                </c:pt>
                <c:pt idx="5">
                  <c:v>Налог, взимаемый в связи с применением патентной системы налогообложения (5238,344 тыс.рублей)</c:v>
                </c:pt>
                <c:pt idx="6">
                  <c:v>Транспортный налог (6949,904 тыс.руб.)</c:v>
                </c:pt>
                <c:pt idx="7">
                  <c:v>Налог за добычу полезных ископаемых (292,139 тыс.рублей)</c:v>
                </c:pt>
                <c:pt idx="8">
                  <c:v>Государственная пошлина (4137,797 тыс.рублей)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176210.34999999998</c:v>
                </c:pt>
                <c:pt idx="1">
                  <c:v>21279.010999999984</c:v>
                </c:pt>
                <c:pt idx="2">
                  <c:v>37997.873</c:v>
                </c:pt>
                <c:pt idx="3">
                  <c:v>-60.817999999999998</c:v>
                </c:pt>
                <c:pt idx="4">
                  <c:v>8412.3439999999919</c:v>
                </c:pt>
                <c:pt idx="5">
                  <c:v>5238.3440000000001</c:v>
                </c:pt>
                <c:pt idx="6">
                  <c:v>6949.9040000000005</c:v>
                </c:pt>
                <c:pt idx="7">
                  <c:v>292.13900000000001</c:v>
                </c:pt>
                <c:pt idx="8">
                  <c:v>4137.7970000000005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E04-4E78-80AE-1AFFC1D253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9">
          <a:noFill/>
        </a:ln>
      </c:spPr>
    </c:plotArea>
    <c:legend>
      <c:legendPos val="r"/>
      <c:layout>
        <c:manualLayout>
          <c:xMode val="edge"/>
          <c:yMode val="edge"/>
          <c:x val="0.46500386624494794"/>
          <c:y val="1.9070784048315669E-3"/>
          <c:w val="0.53352648532569757"/>
          <c:h val="0.99809298436089067"/>
        </c:manualLayout>
      </c:layout>
      <c:overlay val="0"/>
      <c:spPr>
        <a:solidFill>
          <a:schemeClr val="bg1">
            <a:lumMod val="75000"/>
          </a:schemeClr>
        </a:solidFill>
      </c:spPr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09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10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3624134707866538"/>
          <c:y val="6.0044276687122866E-2"/>
          <c:w val="0.64081966250784583"/>
          <c:h val="0.7216118358452633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2020 год </c:v>
                </c:pt>
                <c:pt idx="1">
                  <c:v>2021 год </c:v>
                </c:pt>
                <c:pt idx="2">
                  <c:v>2022 год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206535.28</c:v>
                </c:pt>
                <c:pt idx="1">
                  <c:v>226119.48</c:v>
                </c:pt>
                <c:pt idx="2">
                  <c:v>260456.94399999999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64-4089-815F-D255095424E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2020 год </c:v>
                </c:pt>
                <c:pt idx="1">
                  <c:v>2021 год </c:v>
                </c:pt>
                <c:pt idx="2">
                  <c:v>2022 год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33818.652000000002</c:v>
                </c:pt>
                <c:pt idx="1">
                  <c:v>34813.161999999997</c:v>
                </c:pt>
                <c:pt idx="2">
                  <c:v>33556.502999999997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64-4089-815F-D255095424E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2020 год </c:v>
                </c:pt>
                <c:pt idx="1">
                  <c:v>2021 год </c:v>
                </c:pt>
                <c:pt idx="2">
                  <c:v>2022 год 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701414.04099999997</c:v>
                </c:pt>
                <c:pt idx="1">
                  <c:v>879147.44099999999</c:v>
                </c:pt>
                <c:pt idx="2">
                  <c:v>887334.90700000001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64-4089-815F-D255095424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122729216"/>
        <c:axId val="122730752"/>
        <c:axId val="0"/>
      </c:bar3DChart>
      <c:dateAx>
        <c:axId val="122729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txPr>
          <a:bodyPr/>
          <a:lstStyle/>
          <a:p>
            <a:pPr>
              <a:defRPr sz="1795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22730752"/>
        <c:crosses val="autoZero"/>
        <c:auto val="0"/>
        <c:lblOffset val="100"/>
        <c:baseTimeUnit val="days"/>
      </c:dateAx>
      <c:valAx>
        <c:axId val="12273075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272921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>
            <a:solidFill>
              <a:schemeClr val="accent1"/>
            </a:solidFill>
          </a:ln>
        </c:spPr>
        <c:txPr>
          <a:bodyPr/>
          <a:lstStyle/>
          <a:p>
            <a:pPr rtl="0">
              <a:defRPr sz="1400"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  <c:spPr>
        <a:noFill/>
        <a:ln w="25390">
          <a:noFill/>
        </a:ln>
      </c:spPr>
    </c:plotArea>
    <c:plotVisOnly val="1"/>
    <c:dispBlanksAs val="gap"/>
    <c:showDLblsOverMax val="0"/>
  </c:chart>
  <c:txPr>
    <a:bodyPr/>
    <a:lstStyle/>
    <a:p>
      <a:pPr>
        <a:defRPr sz="1795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372145517381113E-3"/>
          <c:y val="0.11524571475586012"/>
          <c:w val="0.4953324630596776"/>
          <c:h val="0.751926691580622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explosion val="0"/>
            <c:spPr>
              <a:solidFill>
                <a:srgbClr val="00CC66"/>
              </a:solidFill>
            </c:spPr>
            <c:extLst>
              <c:ext xmlns:c16="http://schemas.microsoft.com/office/drawing/2014/chart" uri="{C3380CC4-5D6E-409C-BE32-E72D297353CC}">
                <c16:uniqueId val="{00000000-22F6-4B44-AE2A-1477297FA879}"/>
              </c:ext>
            </c:extLst>
          </c:dPt>
          <c:dPt>
            <c:idx val="1"/>
            <c:bubble3D val="0"/>
            <c:spPr>
              <a:solidFill>
                <a:srgbClr val="FF7C80"/>
              </a:solidFill>
            </c:spPr>
            <c:extLst>
              <c:ext xmlns:c16="http://schemas.microsoft.com/office/drawing/2014/chart" uri="{C3380CC4-5D6E-409C-BE32-E72D297353CC}">
                <c16:uniqueId val="{00000001-22F6-4B44-AE2A-1477297FA879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2-22F6-4B44-AE2A-1477297FA879}"/>
              </c:ext>
            </c:extLst>
          </c:dPt>
          <c:dLbls>
            <c:dLbl>
              <c:idx val="0"/>
              <c:layout>
                <c:manualLayout>
                  <c:x val="-0.13270680360706524"/>
                  <c:y val="-2.2952771088276787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46%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2F6-4B44-AE2A-1477297FA87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21%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2F6-4B44-AE2A-1477297FA87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19%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2F6-4B44-AE2A-1477297FA87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4%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22F6-4B44-AE2A-1477297FA87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3%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22F6-4B44-AE2A-1477297FA87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2F6-4B44-AE2A-1477297FA879}"/>
                </c:ext>
              </c:extLst>
            </c:dLbl>
            <c:dLbl>
              <c:idx val="7"/>
              <c:layout>
                <c:manualLayout>
                  <c:x val="4.8675643464586277E-2"/>
                  <c:y val="-2.721935611867117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22F6-4B44-AE2A-1477297FA879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ru-RU"/>
                      <a:t>1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22F6-4B44-AE2A-1477297FA87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Доходы от сдачи в аренду имущества (15540,343 тыс рублей)</c:v>
                </c:pt>
                <c:pt idx="1">
                  <c:v>Доходы, получаемые в виде арендной платы за земельные участки (6812,454 тыс.рублей)</c:v>
                </c:pt>
                <c:pt idx="2">
                  <c:v>Доходы от продажи земельных участков (6537,544 тыс.рублей)</c:v>
                </c:pt>
                <c:pt idx="3">
                  <c:v>Доходы в виде прибыли, приходящейся на доли в уставных капиталах (1087,500 тыс. рублей)</c:v>
                </c:pt>
                <c:pt idx="4">
                  <c:v>Штрафы (783,573 тыс. рублей)</c:v>
                </c:pt>
                <c:pt idx="5">
                  <c:v>Плата за негативное воздействие на окружающую среду (524,442 тыс. рублей)</c:v>
                </c:pt>
                <c:pt idx="6">
                  <c:v>Доходы от оказания платных услуг (204,416 тыс. рублей)</c:v>
                </c:pt>
                <c:pt idx="7">
                  <c:v>Прочие поступления от использования имущества (2066,231 тыс. рублей)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15540.343000000004</c:v>
                </c:pt>
                <c:pt idx="1">
                  <c:v>6812.4540000000006</c:v>
                </c:pt>
                <c:pt idx="2">
                  <c:v>6537.5440000000008</c:v>
                </c:pt>
                <c:pt idx="3">
                  <c:v>1087.5</c:v>
                </c:pt>
                <c:pt idx="4">
                  <c:v>783.57299999999998</c:v>
                </c:pt>
                <c:pt idx="5">
                  <c:v>524.44199999999796</c:v>
                </c:pt>
                <c:pt idx="6">
                  <c:v>204.416</c:v>
                </c:pt>
                <c:pt idx="7">
                  <c:v>2066.2310000000002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2F6-4B44-AE2A-1477297FA8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9">
          <a:noFill/>
        </a:ln>
      </c:spPr>
    </c:plotArea>
    <c:legend>
      <c:legendPos val="r"/>
      <c:layout>
        <c:manualLayout>
          <c:xMode val="edge"/>
          <c:yMode val="edge"/>
          <c:x val="0.46500381770461297"/>
          <c:y val="1.9070156391094027E-3"/>
          <c:w val="0.53352648532569757"/>
          <c:h val="0.99809296578185158"/>
        </c:manualLayout>
      </c:layout>
      <c:overlay val="0"/>
      <c:spPr>
        <a:solidFill>
          <a:schemeClr val="accent2">
            <a:lumMod val="40000"/>
            <a:lumOff val="60000"/>
          </a:schemeClr>
        </a:solidFill>
      </c:spPr>
      <c:txPr>
        <a:bodyPr/>
        <a:lstStyle/>
        <a:p>
          <a:pPr>
            <a:defRPr sz="1329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09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6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115797244094489"/>
          <c:y val="4.9960875984251973E-2"/>
          <c:w val="0.88884202755905561"/>
          <c:h val="0.8409714566929290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0432-4C56-9BA1-D8894C123CEA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0432-4C56-9BA1-D8894C123CEA}"/>
              </c:ext>
            </c:extLst>
          </c:dPt>
          <c:dLbls>
            <c:dLbl>
              <c:idx val="0"/>
              <c:layout>
                <c:manualLayout>
                  <c:x val="4.9449334289959155E-3"/>
                  <c:y val="-3.7675502577361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432-4C56-9BA1-D8894C123CEA}"/>
                </c:ext>
              </c:extLst>
            </c:dLbl>
            <c:dLbl>
              <c:idx val="1"/>
              <c:layout>
                <c:manualLayout>
                  <c:x val="1.813142257298514E-2"/>
                  <c:y val="-7.7862705326544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432-4C56-9BA1-D8894C123CEA}"/>
                </c:ext>
              </c:extLst>
            </c:dLbl>
            <c:dLbl>
              <c:idx val="2"/>
              <c:layout>
                <c:manualLayout>
                  <c:x val="5.769089000495272E-2"/>
                  <c:y val="-3.7675502577361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432-4C56-9BA1-D8894C123CE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960800.83700000041</c:v>
                </c:pt>
                <c:pt idx="1">
                  <c:v>1025994.078</c:v>
                </c:pt>
                <c:pt idx="2">
                  <c:v>1216129.1460000011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432-4C56-9BA1-D8894C123C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31621632"/>
        <c:axId val="131657088"/>
        <c:axId val="122292864"/>
      </c:bar3DChart>
      <c:catAx>
        <c:axId val="131621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1657088"/>
        <c:crosses val="autoZero"/>
        <c:auto val="1"/>
        <c:lblAlgn val="ctr"/>
        <c:lblOffset val="100"/>
        <c:noMultiLvlLbl val="0"/>
      </c:catAx>
      <c:valAx>
        <c:axId val="1316570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1621632"/>
        <c:crosses val="autoZero"/>
        <c:crossBetween val="between"/>
      </c:valAx>
      <c:serAx>
        <c:axId val="122292864"/>
        <c:scaling>
          <c:orientation val="minMax"/>
        </c:scaling>
        <c:delete val="1"/>
        <c:axPos val="b"/>
        <c:majorTickMark val="out"/>
        <c:minorTickMark val="none"/>
        <c:tickLblPos val="nextTo"/>
        <c:crossAx val="131657088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10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083128063192676"/>
          <c:y val="6.2716865315945933E-2"/>
          <c:w val="0.85334298057682267"/>
          <c:h val="0.5083188394897959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Лист1!$A$2:$A$13</c:f>
              <c:strCache>
                <c:ptCount val="12"/>
                <c:pt idx="0">
                  <c:v>Образование</c:v>
                </c:pt>
                <c:pt idx="1">
                  <c:v>Культура</c:v>
                </c:pt>
                <c:pt idx="2">
                  <c:v>Общегосударственные вопросы</c:v>
                </c:pt>
                <c:pt idx="3">
                  <c:v>Межбюджетные трансферты </c:v>
                </c:pt>
                <c:pt idx="4">
                  <c:v>Социальная политика </c:v>
                </c:pt>
                <c:pt idx="5">
                  <c:v>Национальная экономика </c:v>
                </c:pt>
                <c:pt idx="6">
                  <c:v>ЖКХ</c:v>
                </c:pt>
                <c:pt idx="7">
                  <c:v>Национальная безопасность </c:v>
                </c:pt>
                <c:pt idx="8">
                  <c:v>Средства массовой информации </c:v>
                </c:pt>
                <c:pt idx="9">
                  <c:v>Физическая культура и спорт </c:v>
                </c:pt>
                <c:pt idx="10">
                  <c:v>Охрана окружающей среды</c:v>
                </c:pt>
                <c:pt idx="11">
                  <c:v>Национальная оборона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570260.91399999999</c:v>
                </c:pt>
                <c:pt idx="1">
                  <c:v>93419.486999999979</c:v>
                </c:pt>
                <c:pt idx="2">
                  <c:v>57126.073000000004</c:v>
                </c:pt>
                <c:pt idx="3">
                  <c:v>54876.179000000004</c:v>
                </c:pt>
                <c:pt idx="4">
                  <c:v>30761.013999999996</c:v>
                </c:pt>
                <c:pt idx="5">
                  <c:v>67121.887000000002</c:v>
                </c:pt>
                <c:pt idx="6">
                  <c:v>77689.593999999968</c:v>
                </c:pt>
                <c:pt idx="7">
                  <c:v>4219.8940000000002</c:v>
                </c:pt>
                <c:pt idx="8">
                  <c:v>1647.9970000000001</c:v>
                </c:pt>
                <c:pt idx="9">
                  <c:v>3281.66</c:v>
                </c:pt>
                <c:pt idx="10">
                  <c:v>225.262</c:v>
                </c:pt>
                <c:pt idx="11">
                  <c:v>170.876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B2-4BCC-9785-5A351E05EAD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 w="50800" h="19050"/>
            </a:sp3d>
          </c:spPr>
          <c:invertIfNegative val="0"/>
          <c:cat>
            <c:strRef>
              <c:f>Лист1!$A$2:$A$13</c:f>
              <c:strCache>
                <c:ptCount val="12"/>
                <c:pt idx="0">
                  <c:v>Образование</c:v>
                </c:pt>
                <c:pt idx="1">
                  <c:v>Культура</c:v>
                </c:pt>
                <c:pt idx="2">
                  <c:v>Общегосударственные вопросы</c:v>
                </c:pt>
                <c:pt idx="3">
                  <c:v>Межбюджетные трансферты </c:v>
                </c:pt>
                <c:pt idx="4">
                  <c:v>Социальная политика </c:v>
                </c:pt>
                <c:pt idx="5">
                  <c:v>Национальная экономика </c:v>
                </c:pt>
                <c:pt idx="6">
                  <c:v>ЖКХ</c:v>
                </c:pt>
                <c:pt idx="7">
                  <c:v>Национальная безопасность </c:v>
                </c:pt>
                <c:pt idx="8">
                  <c:v>Средства массовой информации </c:v>
                </c:pt>
                <c:pt idx="9">
                  <c:v>Физическая культура и спорт </c:v>
                </c:pt>
                <c:pt idx="10">
                  <c:v>Охрана окружающей среды</c:v>
                </c:pt>
                <c:pt idx="11">
                  <c:v>Национальная оборона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668346.88300000003</c:v>
                </c:pt>
                <c:pt idx="1">
                  <c:v>138940.21800000011</c:v>
                </c:pt>
                <c:pt idx="2">
                  <c:v>109515.715</c:v>
                </c:pt>
                <c:pt idx="3">
                  <c:v>72347.570000000007</c:v>
                </c:pt>
                <c:pt idx="4">
                  <c:v>40769.618000000002</c:v>
                </c:pt>
                <c:pt idx="5">
                  <c:v>105000.6</c:v>
                </c:pt>
                <c:pt idx="6">
                  <c:v>70769.524000000005</c:v>
                </c:pt>
                <c:pt idx="7">
                  <c:v>7529.857</c:v>
                </c:pt>
                <c:pt idx="8">
                  <c:v>2008.99</c:v>
                </c:pt>
                <c:pt idx="9">
                  <c:v>409.32400000000001</c:v>
                </c:pt>
                <c:pt idx="10">
                  <c:v>477.15600000000001</c:v>
                </c:pt>
                <c:pt idx="11">
                  <c:v>13.691000000000001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B2-4BCC-9785-5A351E05EAD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cat>
            <c:strRef>
              <c:f>Лист1!$A$2:$A$13</c:f>
              <c:strCache>
                <c:ptCount val="12"/>
                <c:pt idx="0">
                  <c:v>Образование</c:v>
                </c:pt>
                <c:pt idx="1">
                  <c:v>Культура</c:v>
                </c:pt>
                <c:pt idx="2">
                  <c:v>Общегосударственные вопросы</c:v>
                </c:pt>
                <c:pt idx="3">
                  <c:v>Межбюджетные трансферты </c:v>
                </c:pt>
                <c:pt idx="4">
                  <c:v>Социальная политика </c:v>
                </c:pt>
                <c:pt idx="5">
                  <c:v>Национальная экономика </c:v>
                </c:pt>
                <c:pt idx="6">
                  <c:v>ЖКХ</c:v>
                </c:pt>
                <c:pt idx="7">
                  <c:v>Национальная безопасность </c:v>
                </c:pt>
                <c:pt idx="8">
                  <c:v>Средства массовой информации </c:v>
                </c:pt>
                <c:pt idx="9">
                  <c:v>Физическая культура и спорт </c:v>
                </c:pt>
                <c:pt idx="10">
                  <c:v>Охрана окружающей среды</c:v>
                </c:pt>
                <c:pt idx="11">
                  <c:v>Национальная оборона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12"/>
                <c:pt idx="0">
                  <c:v>647846.35100000445</c:v>
                </c:pt>
                <c:pt idx="1">
                  <c:v>116373.535</c:v>
                </c:pt>
                <c:pt idx="2">
                  <c:v>55138.235999999997</c:v>
                </c:pt>
                <c:pt idx="3">
                  <c:v>57731.8</c:v>
                </c:pt>
                <c:pt idx="4">
                  <c:v>40899.005000000005</c:v>
                </c:pt>
                <c:pt idx="5">
                  <c:v>86267.182000000001</c:v>
                </c:pt>
                <c:pt idx="6">
                  <c:v>11656.718999999985</c:v>
                </c:pt>
                <c:pt idx="7">
                  <c:v>7090.8070000000016</c:v>
                </c:pt>
                <c:pt idx="8">
                  <c:v>1738.748</c:v>
                </c:pt>
                <c:pt idx="9">
                  <c:v>598.4</c:v>
                </c:pt>
                <c:pt idx="10">
                  <c:v>630</c:v>
                </c:pt>
                <c:pt idx="11">
                  <c:v>23.295000000000002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EB2-4BCC-9785-5A351E05EA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gapDepth val="135"/>
        <c:shape val="cylinder"/>
        <c:axId val="132277376"/>
        <c:axId val="132278912"/>
        <c:axId val="0"/>
      </c:bar3DChart>
      <c:catAx>
        <c:axId val="132277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3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2278912"/>
        <c:crosses val="autoZero"/>
        <c:auto val="1"/>
        <c:lblAlgn val="ctr"/>
        <c:lblOffset val="100"/>
        <c:noMultiLvlLbl val="0"/>
      </c:catAx>
      <c:valAx>
        <c:axId val="132278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2277376"/>
        <c:crosses val="autoZero"/>
        <c:crossBetween val="between"/>
      </c:valAx>
      <c:spPr>
        <a:noFill/>
        <a:ln w="28241">
          <a:noFill/>
        </a:ln>
      </c:spPr>
    </c:plotArea>
    <c:plotVisOnly val="1"/>
    <c:dispBlanksAs val="gap"/>
    <c:showDLblsOverMax val="0"/>
  </c:chart>
  <c:spPr>
    <a:scene3d>
      <a:camera prst="orthographicFront"/>
      <a:lightRig rig="threePt" dir="t"/>
    </a:scene3d>
    <a:sp3d>
      <a:bevelB h="6350"/>
    </a:sp3d>
  </c:spPr>
  <c:txPr>
    <a:bodyPr/>
    <a:lstStyle/>
    <a:p>
      <a:pPr>
        <a:defRPr sz="1998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128939079021196"/>
          <c:y val="4.3380355991481233E-2"/>
          <c:w val="0.87871060920979582"/>
          <c:h val="0.600537308766915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74"/>
          <c:dPt>
            <c:idx val="1"/>
            <c:bubble3D val="0"/>
            <c:explosion val="48"/>
            <c:extLst>
              <c:ext xmlns:c16="http://schemas.microsoft.com/office/drawing/2014/chart" uri="{C3380CC4-5D6E-409C-BE32-E72D297353CC}">
                <c16:uniqueId val="{00000000-FEF6-45CE-BD33-65212F0B1170}"/>
              </c:ext>
            </c:extLst>
          </c:dPt>
          <c:dPt>
            <c:idx val="2"/>
            <c:bubble3D val="0"/>
            <c:explosion val="42"/>
            <c:spPr>
              <a:solidFill>
                <a:srgbClr val="FFFF66"/>
              </a:solidFill>
            </c:spPr>
            <c:extLst>
              <c:ext xmlns:c16="http://schemas.microsoft.com/office/drawing/2014/chart" uri="{C3380CC4-5D6E-409C-BE32-E72D297353CC}">
                <c16:uniqueId val="{00000001-FEF6-45CE-BD33-65212F0B1170}"/>
              </c:ext>
            </c:extLst>
          </c:dPt>
          <c:dPt>
            <c:idx val="3"/>
            <c:bubble3D val="0"/>
            <c:spPr>
              <a:solidFill>
                <a:srgbClr val="FF5050"/>
              </a:solidFill>
            </c:spPr>
            <c:extLst>
              <c:ext xmlns:c16="http://schemas.microsoft.com/office/drawing/2014/chart" uri="{C3380CC4-5D6E-409C-BE32-E72D297353CC}">
                <c16:uniqueId val="{00000002-FEF6-45CE-BD33-65212F0B1170}"/>
              </c:ext>
            </c:extLst>
          </c:dPt>
          <c:dLbls>
            <c:dLbl>
              <c:idx val="4"/>
              <c:tx>
                <c:rich>
                  <a:bodyPr/>
                  <a:lstStyle/>
                  <a:p>
                    <a:r>
                      <a:rPr lang="ru-RU" dirty="0"/>
                      <a:t>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FEF6-45CE-BD33-65212F0B1170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EF6-45CE-BD33-65212F0B1170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EF6-45CE-BD33-65212F0B1170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EF6-45CE-BD33-65212F0B117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Дотации (231496,979 тыс.рублей)</c:v>
                </c:pt>
                <c:pt idx="1">
                  <c:v>Субсидии (129385,523 тыс. рублей)</c:v>
                </c:pt>
                <c:pt idx="2">
                  <c:v>Субвенции (336735,736 тыс рублей)</c:v>
                </c:pt>
                <c:pt idx="3">
                  <c:v>Иные межбюджетные трансферты (192010,171 тыс. рублей)</c:v>
                </c:pt>
                <c:pt idx="4">
                  <c:v>Возврат прочих остатков субсидий, субвенций и иных межбюджетных трансефртов, имеющих целевое назначение, прошлых лет из бюджетов муниципальных районов(-3187,052 тыс.рублей)</c:v>
                </c:pt>
                <c:pt idx="5">
                  <c:v>Безвозмездные поступления от негосударственных организаций(527,068 тыс.рублей)</c:v>
                </c:pt>
                <c:pt idx="6">
                  <c:v>Прочие безвозмездные поступления (199,879 тыс. рублей)</c:v>
                </c:pt>
                <c:pt idx="7">
                  <c:v>Доходы бюджетов муниципальных районов от возврата бюджетным учреждениями остатков субсидий прошлых лет(166,602 тыс.рублей)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231496.97899999999</c:v>
                </c:pt>
                <c:pt idx="1">
                  <c:v>129385.522</c:v>
                </c:pt>
                <c:pt idx="2">
                  <c:v>336735.73599999998</c:v>
                </c:pt>
                <c:pt idx="3">
                  <c:v>192010.171</c:v>
                </c:pt>
                <c:pt idx="4">
                  <c:v>-3187.0520000000001</c:v>
                </c:pt>
                <c:pt idx="5">
                  <c:v>527.06799999999942</c:v>
                </c:pt>
                <c:pt idx="6">
                  <c:v>199.87900000000002</c:v>
                </c:pt>
                <c:pt idx="7">
                  <c:v>166.602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EF6-45CE-BD33-65212F0B11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8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1.7602712742488025E-2"/>
          <c:y val="0.38957816377171262"/>
          <c:w val="0.83483904542376974"/>
          <c:h val="0.60952501905003853"/>
        </c:manualLayout>
      </c:layout>
      <c:overlay val="0"/>
      <c:txPr>
        <a:bodyPr/>
        <a:lstStyle/>
        <a:p>
          <a:pPr>
            <a:defRPr sz="1200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scene3d>
      <a:camera prst="orthographicFront"/>
      <a:lightRig rig="threePt" dir="t"/>
    </a:scene3d>
    <a:sp3d>
      <a:bevelT h="6350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view3D>
      <c:rotX val="2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5195351333987872"/>
          <c:w val="0.54221018775036178"/>
          <c:h val="0.750977890058845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482600" dist="330200" dir="3480000" sx="109000" sy="109000" rotWithShape="0">
                <a:srgbClr val="000000">
                  <a:alpha val="58000"/>
                </a:srgbClr>
              </a:outerShdw>
            </a:effectLst>
          </c:spPr>
          <c:explosion val="25"/>
          <c:dPt>
            <c:idx val="0"/>
            <c:bubble3D val="0"/>
            <c:spPr>
              <a:solidFill>
                <a:srgbClr val="00B050"/>
              </a:solidFill>
              <a:effectLst>
                <a:outerShdw blurRad="482600" dist="330200" dir="3480000" sx="109000" sy="109000" rotWithShape="0">
                  <a:srgbClr val="000000">
                    <a:alpha val="5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355F-4B99-9C9D-D45961A9F31B}"/>
              </c:ext>
            </c:extLst>
          </c:dPt>
          <c:dPt>
            <c:idx val="1"/>
            <c:bubble3D val="0"/>
            <c:spPr>
              <a:solidFill>
                <a:srgbClr val="CCCCFF"/>
              </a:solidFill>
              <a:effectLst>
                <a:outerShdw blurRad="482600" dist="330200" dir="3480000" sx="109000" sy="109000" rotWithShape="0">
                  <a:srgbClr val="000000">
                    <a:alpha val="5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55F-4B99-9C9D-D45961A9F31B}"/>
              </c:ext>
            </c:extLst>
          </c:dPt>
          <c:dPt>
            <c:idx val="3"/>
            <c:bubble3D val="0"/>
            <c:spPr>
              <a:solidFill>
                <a:srgbClr val="66FF99"/>
              </a:solidFill>
              <a:effectLst>
                <a:outerShdw blurRad="482600" dist="330200" dir="3480000" sx="109000" sy="109000" rotWithShape="0">
                  <a:srgbClr val="000000">
                    <a:alpha val="5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355F-4B99-9C9D-D45961A9F31B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effectLst>
                <a:outerShdw blurRad="482600" dist="330200" dir="3480000" sx="109000" sy="109000" rotWithShape="0">
                  <a:srgbClr val="000000">
                    <a:alpha val="5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55F-4B99-9C9D-D45961A9F31B}"/>
              </c:ext>
            </c:extLst>
          </c:dPt>
          <c:dPt>
            <c:idx val="5"/>
            <c:bubble3D val="0"/>
            <c:spPr>
              <a:solidFill>
                <a:srgbClr val="990099"/>
              </a:solidFill>
              <a:effectLst>
                <a:outerShdw blurRad="482600" dist="330200" dir="3480000" sx="109000" sy="109000" rotWithShape="0">
                  <a:srgbClr val="000000">
                    <a:alpha val="5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355F-4B99-9C9D-D45961A9F31B}"/>
              </c:ext>
            </c:extLst>
          </c:dPt>
          <c:dPt>
            <c:idx val="6"/>
            <c:bubble3D val="0"/>
            <c:spPr>
              <a:solidFill>
                <a:srgbClr val="FFFF00"/>
              </a:solidFill>
              <a:effectLst>
                <a:outerShdw blurRad="482600" dir="3480000" sx="102000" sy="102000" rotWithShape="0">
                  <a:srgbClr val="000000">
                    <a:alpha val="5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55F-4B99-9C9D-D45961A9F31B}"/>
              </c:ext>
            </c:extLst>
          </c:dPt>
          <c:dPt>
            <c:idx val="7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/>
                </a:solidFill>
              </a:ln>
              <a:effectLst>
                <a:outerShdw blurRad="482600" dist="330200" dir="3480000" sx="109000" sy="109000" rotWithShape="0">
                  <a:srgbClr val="000000">
                    <a:alpha val="5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355F-4B99-9C9D-D45961A9F31B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effectLst>
                <a:outerShdw blurRad="482600" dist="330200" dir="3480000" sx="109000" sy="109000" rotWithShape="0">
                  <a:srgbClr val="000000">
                    <a:alpha val="5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55F-4B99-9C9D-D45961A9F31B}"/>
              </c:ext>
            </c:extLst>
          </c:dPt>
          <c:dPt>
            <c:idx val="9"/>
            <c:bubble3D val="0"/>
            <c:spPr>
              <a:solidFill>
                <a:srgbClr val="FF6600"/>
              </a:solidFill>
              <a:effectLst>
                <a:outerShdw blurRad="482600" dist="330200" dir="3480000" sx="109000" sy="109000" rotWithShape="0">
                  <a:srgbClr val="000000">
                    <a:alpha val="5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355F-4B99-9C9D-D45961A9F31B}"/>
              </c:ext>
            </c:extLst>
          </c:dPt>
          <c:dPt>
            <c:idx val="10"/>
            <c:bubble3D val="0"/>
            <c:spPr>
              <a:solidFill>
                <a:srgbClr val="00B0F0"/>
              </a:solidFill>
              <a:effectLst>
                <a:outerShdw blurRad="482600" dist="330200" dir="3480000" sx="109000" sy="109000" rotWithShape="0">
                  <a:srgbClr val="000000">
                    <a:alpha val="5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355F-4B99-9C9D-D45961A9F31B}"/>
              </c:ext>
            </c:extLst>
          </c:dPt>
          <c:dPt>
            <c:idx val="11"/>
            <c:bubble3D val="0"/>
            <c:spPr>
              <a:solidFill>
                <a:srgbClr val="66FF33"/>
              </a:solidFill>
              <a:effectLst>
                <a:outerShdw blurRad="482600" dist="330200" dir="3480000" sx="109000" sy="109000" rotWithShape="0">
                  <a:srgbClr val="000000">
                    <a:alpha val="5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355F-4B99-9C9D-D45961A9F31B}"/>
              </c:ext>
            </c:extLst>
          </c:dPt>
          <c:dLbls>
            <c:dLbl>
              <c:idx val="0"/>
              <c:layout>
                <c:manualLayout>
                  <c:x val="-0.15108693132955592"/>
                  <c:y val="-9.999012768197976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55F-4B99-9C9D-D45961A9F31B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55F-4B99-9C9D-D45961A9F31B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55F-4B99-9C9D-D45961A9F31B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55F-4B99-9C9D-D45961A9F31B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55F-4B99-9C9D-D45961A9F31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2"/>
                <c:pt idx="0">
                  <c:v>Образование (668346,883 тыс.руб.)</c:v>
                </c:pt>
                <c:pt idx="1">
                  <c:v>Культура, кинематография (138940,218 тыс.руб.)</c:v>
                </c:pt>
                <c:pt idx="2">
                  <c:v>Общегосударственные вопросы (109515,715 тыс.руб.)</c:v>
                </c:pt>
                <c:pt idx="3">
                  <c:v>Социальная политика (40769,618 тыс.руб.)</c:v>
                </c:pt>
                <c:pt idx="4">
                  <c:v>Межбюджетные трансферты (72347,570 тыс.руб.)</c:v>
                </c:pt>
                <c:pt idx="5">
                  <c:v>Жилищно-коммунальное хозяйство (70769,524 тыс.руб.)</c:v>
                </c:pt>
                <c:pt idx="6">
                  <c:v>Национальная экономика ( 105000,600 тыс.руб.)</c:v>
                </c:pt>
                <c:pt idx="7">
                  <c:v>Национальная безопасность и правохранительная деятельность (7529,857 тыс.руб.)</c:v>
                </c:pt>
                <c:pt idx="8">
                  <c:v>Средства массовой информации (2008,990 тыс.руб.)</c:v>
                </c:pt>
                <c:pt idx="9">
                  <c:v>Физическая культура и спорт (409,324 тыс.руб.)</c:v>
                </c:pt>
                <c:pt idx="10">
                  <c:v>Охрана окружающей среды (477,156 тыс.руб.)</c:v>
                </c:pt>
                <c:pt idx="11">
                  <c:v>Национальная оборона ( 13,691 тыс.руб.)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668346.88300000003</c:v>
                </c:pt>
                <c:pt idx="1">
                  <c:v>138940.21800000008</c:v>
                </c:pt>
                <c:pt idx="2">
                  <c:v>109515.715</c:v>
                </c:pt>
                <c:pt idx="3">
                  <c:v>40769.618000000002</c:v>
                </c:pt>
                <c:pt idx="4">
                  <c:v>72347.570000000007</c:v>
                </c:pt>
                <c:pt idx="5">
                  <c:v>70769.524000000005</c:v>
                </c:pt>
                <c:pt idx="6">
                  <c:v>105000.6</c:v>
                </c:pt>
                <c:pt idx="7">
                  <c:v>7529.857</c:v>
                </c:pt>
                <c:pt idx="8">
                  <c:v>2008.99</c:v>
                </c:pt>
                <c:pt idx="9">
                  <c:v>409.32400000000001</c:v>
                </c:pt>
                <c:pt idx="10">
                  <c:v>477.15600000000001</c:v>
                </c:pt>
                <c:pt idx="11">
                  <c:v>13.691000000000001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55F-4B99-9C9D-D45961A9F3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8">
          <a:noFill/>
        </a:ln>
      </c:spPr>
    </c:plotArea>
    <c:legend>
      <c:legendPos val="r"/>
      <c:layout>
        <c:manualLayout>
          <c:xMode val="edge"/>
          <c:yMode val="edge"/>
          <c:x val="0.53494874184529351"/>
          <c:y val="1.9864300501394101E-2"/>
          <c:w val="0.46505120244942272"/>
          <c:h val="0.98013569949860591"/>
        </c:manualLayout>
      </c:layout>
      <c:overlay val="0"/>
      <c:spPr>
        <a:solidFill>
          <a:schemeClr val="accent2">
            <a:lumMod val="40000"/>
            <a:lumOff val="60000"/>
          </a:schemeClr>
        </a:solidFill>
      </c:spPr>
      <c:txPr>
        <a:bodyPr/>
        <a:lstStyle/>
        <a:p>
          <a:pPr>
            <a:defRPr sz="1155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gradFill>
      <a:gsLst>
        <a:gs pos="72000">
          <a:schemeClr val="accent6">
            <a:lumMod val="60000"/>
            <a:lumOff val="40000"/>
          </a:schemeClr>
        </a:gs>
        <a:gs pos="50000">
          <a:srgbClr val="3891A7">
            <a:tint val="44500"/>
            <a:satMod val="160000"/>
          </a:srgbClr>
        </a:gs>
        <a:gs pos="100000">
          <a:srgbClr val="3891A7">
            <a:tint val="23500"/>
            <a:satMod val="160000"/>
          </a:srgbClr>
        </a:gs>
      </a:gsLst>
      <a:lin ang="2700000" scaled="1"/>
    </a:gradFill>
    <a:effectLst>
      <a:innerShdw blurRad="114300">
        <a:prstClr val="black"/>
      </a:innerShdw>
    </a:effectLst>
    <a:scene3d>
      <a:camera prst="orthographicFront"/>
      <a:lightRig rig="threePt" dir="t"/>
    </a:scene3d>
    <a:sp3d prstMaterial="softEdge">
      <a:bevelT w="0" h="95250"/>
    </a:sp3d>
  </c:spPr>
  <c:txPr>
    <a:bodyPr/>
    <a:lstStyle/>
    <a:p>
      <a:pPr>
        <a:defRPr sz="1733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677118471596807E-2"/>
          <c:y val="0.10172900491094899"/>
          <c:w val="0.48786098496431907"/>
          <c:h val="0.8174641810444945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innerShdw blurRad="304800" dist="330200" dir="4680000">
                <a:srgbClr val="84AA33">
                  <a:lumMod val="40000"/>
                  <a:lumOff val="60000"/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177800" h="107950"/>
              <a:bevelB w="107950" h="101600"/>
            </a:sp3d>
          </c:spPr>
          <c:explosion val="9"/>
          <c:dPt>
            <c:idx val="0"/>
            <c:bubble3D val="0"/>
            <c:spPr>
              <a:solidFill>
                <a:srgbClr val="FF9933"/>
              </a:solidFill>
              <a:effectLst>
                <a:innerShdw blurRad="304800" dist="330200" dir="4680000">
                  <a:srgbClr val="84AA33">
                    <a:lumMod val="40000"/>
                    <a:lumOff val="60000"/>
                    <a:alpha val="50000"/>
                  </a:srgbClr>
                </a:innerShdw>
              </a:effectLst>
              <a:scene3d>
                <a:camera prst="orthographicFront"/>
                <a:lightRig rig="threePt" dir="t"/>
              </a:scene3d>
              <a:sp3d>
                <a:bevelT w="177800" h="107950"/>
                <a:bevelB w="107950" h="101600"/>
              </a:sp3d>
            </c:spPr>
            <c:extLst>
              <c:ext xmlns:c16="http://schemas.microsoft.com/office/drawing/2014/chart" uri="{C3380CC4-5D6E-409C-BE32-E72D297353CC}">
                <c16:uniqueId val="{00000000-C128-44B0-B18C-F75F9EBDA197}"/>
              </c:ext>
            </c:extLst>
          </c:dPt>
          <c:dPt>
            <c:idx val="1"/>
            <c:bubble3D val="0"/>
            <c:spPr>
              <a:solidFill>
                <a:srgbClr val="0066FF"/>
              </a:solidFill>
              <a:effectLst>
                <a:innerShdw blurRad="304800" dist="330200" dir="4680000">
                  <a:srgbClr val="84AA33">
                    <a:lumMod val="40000"/>
                    <a:lumOff val="60000"/>
                    <a:alpha val="50000"/>
                  </a:srgbClr>
                </a:innerShdw>
              </a:effectLst>
              <a:scene3d>
                <a:camera prst="orthographicFront"/>
                <a:lightRig rig="threePt" dir="t"/>
              </a:scene3d>
              <a:sp3d>
                <a:bevelT w="177800" h="107950"/>
                <a:bevelB w="107950" h="101600"/>
              </a:sp3d>
            </c:spPr>
            <c:extLst>
              <c:ext xmlns:c16="http://schemas.microsoft.com/office/drawing/2014/chart" uri="{C3380CC4-5D6E-409C-BE32-E72D297353CC}">
                <c16:uniqueId val="{00000001-C128-44B0-B18C-F75F9EBDA197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effectLst>
                <a:innerShdw blurRad="304800" dist="330200" dir="4680000">
                  <a:srgbClr val="84AA33">
                    <a:lumMod val="40000"/>
                    <a:lumOff val="60000"/>
                    <a:alpha val="50000"/>
                  </a:srgbClr>
                </a:innerShdw>
              </a:effectLst>
              <a:scene3d>
                <a:camera prst="orthographicFront"/>
                <a:lightRig rig="threePt" dir="t"/>
              </a:scene3d>
              <a:sp3d>
                <a:bevelT w="177800" h="107950"/>
                <a:bevelB w="107950" h="101600"/>
              </a:sp3d>
            </c:spPr>
            <c:extLst>
              <c:ext xmlns:c16="http://schemas.microsoft.com/office/drawing/2014/chart" uri="{C3380CC4-5D6E-409C-BE32-E72D297353CC}">
                <c16:uniqueId val="{00000002-C128-44B0-B18C-F75F9EBDA197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effectLst>
                <a:innerShdw blurRad="304800" dist="330200" dir="4680000">
                  <a:srgbClr val="84AA33">
                    <a:lumMod val="40000"/>
                    <a:lumOff val="60000"/>
                    <a:alpha val="50000"/>
                  </a:srgbClr>
                </a:innerShdw>
              </a:effectLst>
              <a:scene3d>
                <a:camera prst="orthographicFront"/>
                <a:lightRig rig="threePt" dir="t"/>
              </a:scene3d>
              <a:sp3d>
                <a:bevelT w="177800" h="107950"/>
                <a:bevelB w="107950" h="101600"/>
              </a:sp3d>
            </c:spPr>
            <c:extLst>
              <c:ext xmlns:c16="http://schemas.microsoft.com/office/drawing/2014/chart" uri="{C3380CC4-5D6E-409C-BE32-E72D297353CC}">
                <c16:uniqueId val="{00000003-C128-44B0-B18C-F75F9EBDA197}"/>
              </c:ext>
            </c:extLst>
          </c:dPt>
          <c:dPt>
            <c:idx val="4"/>
            <c:bubble3D val="0"/>
            <c:spPr>
              <a:solidFill>
                <a:schemeClr val="tx1"/>
              </a:solidFill>
              <a:effectLst>
                <a:innerShdw blurRad="304800" dist="330200" dir="4680000">
                  <a:srgbClr val="84AA33">
                    <a:lumMod val="40000"/>
                    <a:lumOff val="60000"/>
                    <a:alpha val="50000"/>
                  </a:srgbClr>
                </a:innerShdw>
              </a:effectLst>
              <a:scene3d>
                <a:camera prst="orthographicFront"/>
                <a:lightRig rig="threePt" dir="t"/>
              </a:scene3d>
              <a:sp3d>
                <a:bevelT w="177800" h="107950"/>
                <a:bevelB w="107950" h="101600"/>
              </a:sp3d>
            </c:spPr>
            <c:extLst>
              <c:ext xmlns:c16="http://schemas.microsoft.com/office/drawing/2014/chart" uri="{C3380CC4-5D6E-409C-BE32-E72D297353CC}">
                <c16:uniqueId val="{00000004-C128-44B0-B18C-F75F9EBDA197}"/>
              </c:ext>
            </c:extLst>
          </c:dPt>
          <c:dLbls>
            <c:dLbl>
              <c:idx val="0"/>
              <c:layout>
                <c:manualLayout>
                  <c:x val="8.3904434584114208E-3"/>
                  <c:y val="-7.977921121364900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</a:t>
                    </a:r>
                    <a:r>
                      <a:rPr lang="ru-RU" dirty="0"/>
                      <a:t>3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128-44B0-B18C-F75F9EBDA197}"/>
                </c:ext>
              </c:extLst>
            </c:dLbl>
            <c:dLbl>
              <c:idx val="1"/>
              <c:layout>
                <c:manualLayout>
                  <c:x val="2.7129575008335686E-2"/>
                  <c:y val="-1.6808446099096451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2</a:t>
                    </a:r>
                    <a:r>
                      <a:rPr lang="ru-RU" dirty="0">
                        <a:solidFill>
                          <a:schemeClr val="tx1"/>
                        </a:solidFill>
                      </a:rPr>
                      <a:t>7</a:t>
                    </a:r>
                    <a:r>
                      <a:rPr lang="en-US" dirty="0">
                        <a:solidFill>
                          <a:schemeClr val="tx1"/>
                        </a:solidFill>
                      </a:rPr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128-44B0-B18C-F75F9EBDA197}"/>
                </c:ext>
              </c:extLst>
            </c:dLbl>
            <c:dLbl>
              <c:idx val="4"/>
              <c:layout>
                <c:manualLayout>
                  <c:x val="4.9347970210747154E-2"/>
                  <c:y val="-0.15374865755657063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en-US" dirty="0">
                        <a:solidFill>
                          <a:schemeClr val="tx1"/>
                        </a:solidFill>
                      </a:rPr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128-44B0-B18C-F75F9EBDA197}"/>
                </c:ext>
              </c:extLst>
            </c:dLbl>
            <c:spPr>
              <a:effectLst>
                <a:outerShdw blurRad="139700" dir="5400000" algn="ctr" rotWithShape="0">
                  <a:srgbClr val="000000"/>
                </a:outerShdw>
              </a:effectLst>
            </c:spPr>
            <c:txPr>
              <a:bodyPr/>
              <a:lstStyle/>
              <a:p>
                <a:pPr>
                  <a:defRPr sz="1527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Общее образование 344267,655  тыс.рублей</c:v>
                </c:pt>
                <c:pt idx="1">
                  <c:v>Дошкольное образование 190318,272 тыс.рублей</c:v>
                </c:pt>
                <c:pt idx="2">
                  <c:v>Другие вопросы в области образования 61909,445 тыс.рублей</c:v>
                </c:pt>
                <c:pt idx="3">
                  <c:v>Дополнительное образование детей 66578,743 тыс.рублей</c:v>
                </c:pt>
                <c:pt idx="4">
                  <c:v>Молодежная политика и оздоровление детей 5272,768 тыс.рублей</c:v>
                </c:pt>
              </c:strCache>
            </c:strRef>
          </c:cat>
          <c:val>
            <c:numRef>
              <c:f>Лист1!$B$2:$B$6</c:f>
              <c:numCache>
                <c:formatCode>0.000</c:formatCode>
                <c:ptCount val="5"/>
                <c:pt idx="0">
                  <c:v>344267.65500000003</c:v>
                </c:pt>
                <c:pt idx="1">
                  <c:v>190318.27200000011</c:v>
                </c:pt>
                <c:pt idx="2">
                  <c:v>61909.445</c:v>
                </c:pt>
                <c:pt idx="3">
                  <c:v>66578.742999999944</c:v>
                </c:pt>
                <c:pt idx="4">
                  <c:v>5272.768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128-44B0-B18C-F75F9EBDA1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2"/>
        <c:holeSize val="20"/>
      </c:doughnutChart>
      <c:spPr>
        <a:noFill/>
        <a:ln w="25390">
          <a:noFill/>
        </a:ln>
      </c:spPr>
    </c:plotArea>
    <c:legend>
      <c:legendPos val="r"/>
      <c:layout>
        <c:manualLayout>
          <c:xMode val="edge"/>
          <c:yMode val="edge"/>
          <c:x val="0.56542159524356805"/>
          <c:y val="0"/>
          <c:w val="0.43457840475643705"/>
          <c:h val="0.79616005629004183"/>
        </c:manualLayout>
      </c:layout>
      <c:overlay val="0"/>
      <c:spPr>
        <a:solidFill>
          <a:srgbClr val="CCECFF"/>
        </a:solidFill>
      </c:spPr>
      <c:txPr>
        <a:bodyPr/>
        <a:lstStyle/>
        <a:p>
          <a:pPr>
            <a:defRPr sz="1336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17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0.12873</cdr:x>
      <cdr:y>0.79775</cdr:y>
    </cdr:from>
    <cdr:to>
      <cdr:x>0.39479</cdr:x>
      <cdr:y>0.92416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080119" y="4544457"/>
          <a:ext cx="2232248" cy="720080"/>
        </a:xfrm>
        <a:prstGeom xmlns:a="http://schemas.openxmlformats.org/drawingml/2006/main" prst="rect">
          <a:avLst/>
        </a:prstGeom>
        <a:solidFill xmlns:a="http://schemas.openxmlformats.org/drawingml/2006/main">
          <a:srgbClr val="FEE2F7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260456,944 тыс. рублей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0.0798</cdr:x>
      <cdr:y>0.81353</cdr:y>
    </cdr:from>
    <cdr:to>
      <cdr:x>0.96656</cdr:x>
      <cdr:y>0.97226</cdr:y>
    </cdr:to>
    <cdr:sp macro="" textlink="">
      <cdr:nvSpPr>
        <cdr:cNvPr id="2" name="Прямоугольник с двумя скругленными противолежащими углами 1"/>
        <cdr:cNvSpPr/>
      </cdr:nvSpPr>
      <cdr:spPr>
        <a:xfrm xmlns:a="http://schemas.openxmlformats.org/drawingml/2006/main">
          <a:off x="216024" y="4176464"/>
          <a:ext cx="2400425" cy="814884"/>
        </a:xfrm>
        <a:prstGeom xmlns:a="http://schemas.openxmlformats.org/drawingml/2006/main" prst="round2DiagRect">
          <a:avLst/>
        </a:prstGeom>
        <a:solidFill xmlns:a="http://schemas.openxmlformats.org/drawingml/2006/main">
          <a:srgbClr val="D3FDE8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Итого расходов </a:t>
          </a:r>
        </a:p>
        <a:p xmlns:a="http://schemas.openxmlformats.org/drawingml/2006/main">
          <a:pPr algn="ctr">
            <a:lnSpc>
              <a:spcPts val="2100"/>
            </a:lnSpc>
          </a:pP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960800,837 тыс. рублей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0.06886</cdr:x>
      <cdr:y>0.80882</cdr:y>
    </cdr:from>
    <cdr:to>
      <cdr:x>0.83672</cdr:x>
      <cdr:y>0.96755</cdr:y>
    </cdr:to>
    <cdr:sp macro="" textlink="">
      <cdr:nvSpPr>
        <cdr:cNvPr id="2" name="Прямоугольник с двумя скругленными противолежащими углами 1"/>
        <cdr:cNvSpPr/>
      </cdr:nvSpPr>
      <cdr:spPr>
        <a:xfrm xmlns:a="http://schemas.openxmlformats.org/drawingml/2006/main">
          <a:off x="277688" y="3960440"/>
          <a:ext cx="3096344" cy="777229"/>
        </a:xfrm>
        <a:prstGeom xmlns:a="http://schemas.openxmlformats.org/drawingml/2006/main" prst="round2DiagRect">
          <a:avLst/>
        </a:prstGeom>
        <a:solidFill xmlns:a="http://schemas.openxmlformats.org/drawingml/2006/main">
          <a:srgbClr val="D3FDE8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Итого расходов </a:t>
          </a:r>
        </a:p>
        <a:p xmlns:a="http://schemas.openxmlformats.org/drawingml/2006/main">
          <a:pPr algn="ctr">
            <a:lnSpc>
              <a:spcPts val="2100"/>
            </a:lnSpc>
          </a:pP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1216129,146 тыс. рублей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0.02976</cdr:x>
      <cdr:y>0.83604</cdr:y>
    </cdr:from>
    <cdr:to>
      <cdr:x>0.29582</cdr:x>
      <cdr:y>0.96245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47622" y="4500594"/>
          <a:ext cx="2213650" cy="68049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20000"/>
            <a:lumOff val="8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33556,503 тыс. рублей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0.7136</cdr:x>
      <cdr:y>0.50248</cdr:y>
    </cdr:from>
    <cdr:to>
      <cdr:x>0.98326</cdr:x>
      <cdr:y>0.63544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5857916" y="2571768"/>
          <a:ext cx="2213650" cy="68049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20000"/>
            <a:lumOff val="80000"/>
          </a:schemeClr>
        </a:solidFill>
        <a:ln xmlns:a="http://schemas.openxmlformats.org/drawingml/2006/main" w="15875" cap="flat" cmpd="sng" algn="ctr">
          <a:solidFill>
            <a:srgbClr val="3891A7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entury Gothic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entury Gothic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entury Gothic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entury Gothic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entury Gothic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entury Gothic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entury Gothic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entury Gothic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entury Gothic"/>
            </a:defRPr>
          </a:lvl9pPr>
        </a:lstStyle>
        <a:p xmlns:a="http://schemas.openxmlformats.org/drawingml/2006/main">
          <a:pPr algn="ctr"/>
          <a:r>
            <a:rPr lang="ru-RU" sz="18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887334,97 тыс. рублей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0.03446</cdr:x>
      <cdr:y>0.82519</cdr:y>
    </cdr:from>
    <cdr:to>
      <cdr:x>0.43851</cdr:x>
      <cdr:y>0.94636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82501" y="4413349"/>
          <a:ext cx="3312341" cy="64805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20000"/>
            <a:lumOff val="8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1216129,146 тыс. рублей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0.34023</cdr:x>
      <cdr:y>0.87631</cdr:y>
    </cdr:from>
    <cdr:to>
      <cdr:x>0.61237</cdr:x>
      <cdr:y>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890828" y="4732578"/>
          <a:ext cx="2312209" cy="66802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20000"/>
            <a:lumOff val="80000"/>
          </a:schemeClr>
        </a:solidFill>
        <a:ln xmlns:a="http://schemas.openxmlformats.org/drawingml/2006/main" w="15875" cap="flat" cmpd="sng" algn="ctr">
          <a:solidFill>
            <a:srgbClr val="3891A7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entury Gothic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entury Gothic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entury Gothic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entury Gothic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entury Gothic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entury Gothic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entury Gothic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entury Gothic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entury Gothic"/>
            </a:defRPr>
          </a:lvl9pPr>
        </a:lstStyle>
        <a:p xmlns:a="http://schemas.openxmlformats.org/drawingml/2006/main">
          <a:pPr algn="ctr"/>
          <a:r>
            <a:rPr lang="ru-RU" sz="1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668346,883 тыс. рублей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0.1453</cdr:x>
      <cdr:y>0.82895</cdr:y>
    </cdr:from>
    <cdr:to>
      <cdr:x>0.42194</cdr:x>
      <cdr:y>0.95199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214446" y="4500594"/>
          <a:ext cx="2312209" cy="668022"/>
        </a:xfrm>
        <a:prstGeom xmlns:a="http://schemas.openxmlformats.org/drawingml/2006/main" prst="rect">
          <a:avLst/>
        </a:prstGeom>
        <a:solidFill xmlns:a="http://schemas.openxmlformats.org/drawingml/2006/main">
          <a:srgbClr val="FEB80A">
            <a:lumMod val="20000"/>
            <a:lumOff val="80000"/>
          </a:srgbClr>
        </a:solidFill>
        <a:ln xmlns:a="http://schemas.openxmlformats.org/drawingml/2006/main" w="15875" cap="flat" cmpd="sng" algn="ctr">
          <a:solidFill>
            <a:srgbClr val="3891A7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en-GB"/>
          </a:defPPr>
          <a:lvl1pPr algn="l" defTabSz="449263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ysClr val="window" lastClr="FFFFFF"/>
              </a:solidFill>
              <a:latin typeface="Century Gothic"/>
            </a:defRPr>
          </a:lvl1pPr>
          <a:lvl2pPr marL="742950" indent="-285750" algn="l" defTabSz="449263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ysClr val="window" lastClr="FFFFFF"/>
              </a:solidFill>
              <a:latin typeface="Century Gothic"/>
            </a:defRPr>
          </a:lvl2pPr>
          <a:lvl3pPr marL="1143000" indent="-228600" algn="l" defTabSz="449263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ysClr val="window" lastClr="FFFFFF"/>
              </a:solidFill>
              <a:latin typeface="Century Gothic"/>
            </a:defRPr>
          </a:lvl3pPr>
          <a:lvl4pPr marL="1600200" indent="-228600" algn="l" defTabSz="449263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ysClr val="window" lastClr="FFFFFF"/>
              </a:solidFill>
              <a:latin typeface="Century Gothic"/>
            </a:defRPr>
          </a:lvl4pPr>
          <a:lvl5pPr marL="2057400" indent="-228600" algn="l" defTabSz="449263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ysClr val="window" lastClr="FFFFFF"/>
              </a:solidFill>
              <a:latin typeface="Century Gothic"/>
            </a:defRPr>
          </a:lvl5pPr>
          <a:lvl6pPr marL="2286000" algn="l" defTabSz="914400" rtl="0" eaLnBrk="1" latinLnBrk="0" hangingPunct="1">
            <a:defRPr sz="2000" kern="1200">
              <a:solidFill>
                <a:sysClr val="window" lastClr="FFFFFF"/>
              </a:solidFill>
              <a:latin typeface="Century Gothic"/>
            </a:defRPr>
          </a:lvl6pPr>
          <a:lvl7pPr marL="2743200" algn="l" defTabSz="914400" rtl="0" eaLnBrk="1" latinLnBrk="0" hangingPunct="1">
            <a:defRPr sz="2000" kern="1200">
              <a:solidFill>
                <a:sysClr val="window" lastClr="FFFFFF"/>
              </a:solidFill>
              <a:latin typeface="Century Gothic"/>
            </a:defRPr>
          </a:lvl7pPr>
          <a:lvl8pPr marL="3200400" algn="l" defTabSz="914400" rtl="0" eaLnBrk="1" latinLnBrk="0" hangingPunct="1">
            <a:defRPr sz="2000" kern="1200">
              <a:solidFill>
                <a:sysClr val="window" lastClr="FFFFFF"/>
              </a:solidFill>
              <a:latin typeface="Century Gothic"/>
            </a:defRPr>
          </a:lvl8pPr>
          <a:lvl9pPr marL="3657600" algn="l" defTabSz="914400" rtl="0" eaLnBrk="1" latinLnBrk="0" hangingPunct="1">
            <a:defRPr sz="2000" kern="1200">
              <a:solidFill>
                <a:sysClr val="window" lastClr="FFFFFF"/>
              </a:solidFill>
              <a:latin typeface="Century Gothic"/>
            </a:defRPr>
          </a:lvl9pPr>
        </a:lstStyle>
        <a:p xmlns:a="http://schemas.openxmlformats.org/drawingml/2006/main">
          <a:pPr algn="ctr"/>
          <a:r>
            <a:rPr lang="ru-RU" sz="1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109515,715 тыс. рублей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0.08669</cdr:x>
      <cdr:y>0.84898</cdr:y>
    </cdr:from>
    <cdr:to>
      <cdr:x>0.39844</cdr:x>
      <cdr:y>0.97499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642942" y="4500594"/>
          <a:ext cx="2312209" cy="668022"/>
        </a:xfrm>
        <a:prstGeom xmlns:a="http://schemas.openxmlformats.org/drawingml/2006/main" prst="rect">
          <a:avLst/>
        </a:prstGeom>
        <a:solidFill xmlns:a="http://schemas.openxmlformats.org/drawingml/2006/main">
          <a:srgbClr val="FEB80A">
            <a:lumMod val="20000"/>
            <a:lumOff val="80000"/>
          </a:srgbClr>
        </a:solidFill>
        <a:ln xmlns:a="http://schemas.openxmlformats.org/drawingml/2006/main" w="15875" cap="flat" cmpd="sng" algn="ctr">
          <a:solidFill>
            <a:srgbClr val="3891A7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en-GB"/>
          </a:defPPr>
          <a:lvl1pPr algn="l" defTabSz="449263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ysClr val="window" lastClr="FFFFFF"/>
              </a:solidFill>
              <a:latin typeface="Century Gothic"/>
            </a:defRPr>
          </a:lvl1pPr>
          <a:lvl2pPr marL="742950" indent="-285750" algn="l" defTabSz="449263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ysClr val="window" lastClr="FFFFFF"/>
              </a:solidFill>
              <a:latin typeface="Century Gothic"/>
            </a:defRPr>
          </a:lvl2pPr>
          <a:lvl3pPr marL="1143000" indent="-228600" algn="l" defTabSz="449263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ysClr val="window" lastClr="FFFFFF"/>
              </a:solidFill>
              <a:latin typeface="Century Gothic"/>
            </a:defRPr>
          </a:lvl3pPr>
          <a:lvl4pPr marL="1600200" indent="-228600" algn="l" defTabSz="449263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ysClr val="window" lastClr="FFFFFF"/>
              </a:solidFill>
              <a:latin typeface="Century Gothic"/>
            </a:defRPr>
          </a:lvl4pPr>
          <a:lvl5pPr marL="2057400" indent="-228600" algn="l" defTabSz="449263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ysClr val="window" lastClr="FFFFFF"/>
              </a:solidFill>
              <a:latin typeface="Century Gothic"/>
            </a:defRPr>
          </a:lvl5pPr>
          <a:lvl6pPr marL="2286000" algn="l" defTabSz="914400" rtl="0" eaLnBrk="1" latinLnBrk="0" hangingPunct="1">
            <a:defRPr sz="2000" kern="1200">
              <a:solidFill>
                <a:sysClr val="window" lastClr="FFFFFF"/>
              </a:solidFill>
              <a:latin typeface="Century Gothic"/>
            </a:defRPr>
          </a:lvl6pPr>
          <a:lvl7pPr marL="2743200" algn="l" defTabSz="914400" rtl="0" eaLnBrk="1" latinLnBrk="0" hangingPunct="1">
            <a:defRPr sz="2000" kern="1200">
              <a:solidFill>
                <a:sysClr val="window" lastClr="FFFFFF"/>
              </a:solidFill>
              <a:latin typeface="Century Gothic"/>
            </a:defRPr>
          </a:lvl7pPr>
          <a:lvl8pPr marL="3200400" algn="l" defTabSz="914400" rtl="0" eaLnBrk="1" latinLnBrk="0" hangingPunct="1">
            <a:defRPr sz="2000" kern="1200">
              <a:solidFill>
                <a:sysClr val="window" lastClr="FFFFFF"/>
              </a:solidFill>
              <a:latin typeface="Century Gothic"/>
            </a:defRPr>
          </a:lvl8pPr>
          <a:lvl9pPr marL="3657600" algn="l" defTabSz="914400" rtl="0" eaLnBrk="1" latinLnBrk="0" hangingPunct="1">
            <a:defRPr sz="2000" kern="1200">
              <a:solidFill>
                <a:sysClr val="window" lastClr="FFFFFF"/>
              </a:solidFill>
              <a:latin typeface="Century Gothic"/>
            </a:defRPr>
          </a:lvl9pPr>
        </a:lstStyle>
        <a:p xmlns:a="http://schemas.openxmlformats.org/drawingml/2006/main">
          <a:pPr algn="ctr"/>
          <a:r>
            <a:rPr lang="ru-RU" sz="1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70769,524</a:t>
          </a:r>
        </a:p>
        <a:p xmlns:a="http://schemas.openxmlformats.org/drawingml/2006/main">
          <a:pPr algn="ctr"/>
          <a:r>
            <a:rPr lang="ru-RU" sz="1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0.07582</cdr:x>
      <cdr:y>0.84635</cdr:y>
    </cdr:from>
    <cdr:to>
      <cdr:x>0.39502</cdr:x>
      <cdr:y>0.98162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549254" y="4179903"/>
          <a:ext cx="2312209" cy="668022"/>
        </a:xfrm>
        <a:prstGeom xmlns:a="http://schemas.openxmlformats.org/drawingml/2006/main" prst="rect">
          <a:avLst/>
        </a:prstGeom>
        <a:solidFill xmlns:a="http://schemas.openxmlformats.org/drawingml/2006/main">
          <a:srgbClr val="FEB80A">
            <a:lumMod val="20000"/>
            <a:lumOff val="80000"/>
          </a:srgbClr>
        </a:solidFill>
        <a:ln xmlns:a="http://schemas.openxmlformats.org/drawingml/2006/main" w="15875" cap="flat" cmpd="sng" algn="ctr">
          <a:solidFill>
            <a:srgbClr val="3891A7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entury Gothic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entury Gothic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entury Gothic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entury Gothic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entury Gothic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entury Gothic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entury Gothic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entury Gothic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entury Gothic"/>
            </a:defRPr>
          </a:lvl9pPr>
        </a:lstStyle>
        <a:p xmlns:a="http://schemas.openxmlformats.org/drawingml/2006/main">
          <a:pPr algn="ctr"/>
          <a:r>
            <a:rPr lang="ru-RU" sz="1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40769,618</a:t>
          </a:r>
        </a:p>
        <a:p xmlns:a="http://schemas.openxmlformats.org/drawingml/2006/main">
          <a:pPr algn="ctr"/>
          <a:r>
            <a:rPr lang="ru-RU" sz="1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0.16289</cdr:x>
      <cdr:y>0.81363</cdr:y>
    </cdr:from>
    <cdr:to>
      <cdr:x>0.89536</cdr:x>
      <cdr:y>0.97686</cdr:y>
    </cdr:to>
    <cdr:sp macro="" textlink="">
      <cdr:nvSpPr>
        <cdr:cNvPr id="3" name="Прямоугольник с двумя скругленными противолежащими углами 2"/>
        <cdr:cNvSpPr/>
      </cdr:nvSpPr>
      <cdr:spPr>
        <a:xfrm xmlns:a="http://schemas.openxmlformats.org/drawingml/2006/main">
          <a:off x="452488" y="4218513"/>
          <a:ext cx="2034766" cy="846311"/>
        </a:xfrm>
        <a:prstGeom xmlns:a="http://schemas.openxmlformats.org/drawingml/2006/main" prst="round2DiagRect">
          <a:avLst/>
        </a:prstGeom>
        <a:solidFill xmlns:a="http://schemas.openxmlformats.org/drawingml/2006/main">
          <a:srgbClr val="D3FDE8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Итого расходов  тыс. 1025994,078 тыс.рублей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AutoShape 1"/>
          <p:cNvSpPr>
            <a:spLocks noChangeArrowheads="1"/>
          </p:cNvSpPr>
          <p:nvPr/>
        </p:nvSpPr>
        <p:spPr bwMode="auto">
          <a:xfrm>
            <a:off x="0" y="0"/>
            <a:ext cx="6738938" cy="98694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901" tIns="45450" rIns="90901" bIns="45450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86019" name="AutoShape 2"/>
          <p:cNvSpPr>
            <a:spLocks noChangeArrowheads="1"/>
          </p:cNvSpPr>
          <p:nvPr/>
        </p:nvSpPr>
        <p:spPr bwMode="auto">
          <a:xfrm>
            <a:off x="0" y="0"/>
            <a:ext cx="6738938" cy="98694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901" tIns="45450" rIns="90901" bIns="45450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86020" name="AutoShape 3"/>
          <p:cNvSpPr>
            <a:spLocks noChangeArrowheads="1"/>
          </p:cNvSpPr>
          <p:nvPr/>
        </p:nvSpPr>
        <p:spPr bwMode="auto">
          <a:xfrm>
            <a:off x="0" y="0"/>
            <a:ext cx="6738938" cy="98694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901" tIns="45450" rIns="90901" bIns="45450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86021" name="Text Box 4"/>
          <p:cNvSpPr txBox="1">
            <a:spLocks noChangeArrowheads="1"/>
          </p:cNvSpPr>
          <p:nvPr/>
        </p:nvSpPr>
        <p:spPr bwMode="auto">
          <a:xfrm>
            <a:off x="1" y="0"/>
            <a:ext cx="2919891" cy="494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901" tIns="45450" rIns="90901" bIns="45450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3817469" y="1"/>
            <a:ext cx="2915159" cy="4893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469" tIns="46524" rIns="89469" bIns="46524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ahoma" pitchFamily="32" charset="0"/>
                <a:ea typeface="+mn-ea"/>
                <a:cs typeface="Tahoma" pitchFamily="32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6023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03288" y="739775"/>
            <a:ext cx="4927600" cy="3697288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9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673579" y="4688481"/>
            <a:ext cx="5387048" cy="443748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469" tIns="46524" rIns="89469" bIns="46524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  <p:sp>
        <p:nvSpPr>
          <p:cNvPr id="86025" name="Text Box 8"/>
          <p:cNvSpPr txBox="1">
            <a:spLocks noChangeArrowheads="1"/>
          </p:cNvSpPr>
          <p:nvPr/>
        </p:nvSpPr>
        <p:spPr bwMode="auto">
          <a:xfrm>
            <a:off x="1" y="9375383"/>
            <a:ext cx="2919891" cy="494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901" tIns="45450" rIns="90901" bIns="45450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817469" y="9375383"/>
            <a:ext cx="2915159" cy="4893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469" tIns="46524" rIns="89469" bIns="46524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ahoma" pitchFamily="32" charset="0"/>
                <a:ea typeface="+mn-ea"/>
                <a:cs typeface="Tahoma" pitchFamily="32" charset="0"/>
              </a:defRPr>
            </a:lvl1pPr>
          </a:lstStyle>
          <a:p>
            <a:pPr>
              <a:defRPr/>
            </a:pPr>
            <a:fld id="{15BCD32B-EBC5-4CAD-B6C5-1C1F7EAB9A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6281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499764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54266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08769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63271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54A88AD-D6AA-477E-A7E4-868140D0FF22}" type="slidenum">
              <a:rPr lang="ru-RU" altLang="ru-RU" smtClean="0">
                <a:latin typeface="Tahoma" pitchFamily="32" charset="0"/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ru-RU" altLang="ru-RU">
              <a:latin typeface="Tahoma" pitchFamily="32" charset="0"/>
              <a:ea typeface="Arial Unicode MS" pitchFamily="34" charset="-128"/>
            </a:endParaRPr>
          </a:p>
        </p:txBody>
      </p:sp>
      <p:sp>
        <p:nvSpPr>
          <p:cNvPr id="870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5538" cy="3702050"/>
          </a:xfrm>
          <a:solidFill>
            <a:srgbClr val="FFFFFF"/>
          </a:solidFill>
          <a:ln/>
        </p:spPr>
      </p:sp>
      <p:sp>
        <p:nvSpPr>
          <p:cNvPr id="87044" name="Text Box 2"/>
          <p:cNvSpPr txBox="1">
            <a:spLocks noChangeArrowheads="1"/>
          </p:cNvSpPr>
          <p:nvPr/>
        </p:nvSpPr>
        <p:spPr bwMode="auto">
          <a:xfrm>
            <a:off x="673579" y="4688481"/>
            <a:ext cx="5391781" cy="444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901" tIns="45450" rIns="90901" bIns="45450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499764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54266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08769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63271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3A2BF77D-64E2-4EAD-9290-6BAC92F02455}" type="slidenum">
              <a:rPr lang="ru-RU" altLang="ru-RU" smtClean="0">
                <a:latin typeface="Tahoma" pitchFamily="32" charset="0"/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ru-RU" altLang="ru-RU">
              <a:latin typeface="Tahoma" pitchFamily="32" charset="0"/>
              <a:ea typeface="Arial Unicode MS" pitchFamily="34" charset="-128"/>
            </a:endParaRPr>
          </a:p>
        </p:txBody>
      </p:sp>
      <p:sp>
        <p:nvSpPr>
          <p:cNvPr id="1024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5538" cy="3702050"/>
          </a:xfrm>
          <a:solidFill>
            <a:srgbClr val="FFFFFF"/>
          </a:solidFill>
          <a:ln/>
        </p:spPr>
      </p:sp>
      <p:sp>
        <p:nvSpPr>
          <p:cNvPr id="102404" name="Text Box 2"/>
          <p:cNvSpPr txBox="1">
            <a:spLocks noChangeArrowheads="1"/>
          </p:cNvSpPr>
          <p:nvPr/>
        </p:nvSpPr>
        <p:spPr bwMode="auto">
          <a:xfrm>
            <a:off x="673579" y="4688481"/>
            <a:ext cx="5391781" cy="444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901" tIns="45450" rIns="90901" bIns="45450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499764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54266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08769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63271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E78EC3AE-BFC0-4BE7-93F5-458BF4B10BAC}" type="slidenum">
              <a:rPr lang="ru-RU" altLang="ru-RU" smtClean="0">
                <a:latin typeface="Tahoma" pitchFamily="32" charset="0"/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ru-RU" altLang="ru-RU">
              <a:latin typeface="Tahoma" pitchFamily="32" charset="0"/>
              <a:ea typeface="Arial Unicode MS" pitchFamily="34" charset="-128"/>
            </a:endParaRPr>
          </a:p>
        </p:txBody>
      </p:sp>
      <p:sp>
        <p:nvSpPr>
          <p:cNvPr id="1003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5538" cy="3702050"/>
          </a:xfrm>
          <a:solidFill>
            <a:srgbClr val="FFFFFF"/>
          </a:solidFill>
          <a:ln/>
        </p:spPr>
      </p:sp>
      <p:sp>
        <p:nvSpPr>
          <p:cNvPr id="100356" name="Text Box 2"/>
          <p:cNvSpPr txBox="1">
            <a:spLocks noChangeArrowheads="1"/>
          </p:cNvSpPr>
          <p:nvPr/>
        </p:nvSpPr>
        <p:spPr bwMode="auto">
          <a:xfrm>
            <a:off x="673579" y="4688481"/>
            <a:ext cx="5391781" cy="444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901" tIns="45450" rIns="90901" bIns="45450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499764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54266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08769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63271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539590A9-C479-4FF7-BC86-BD72EB0F299E}" type="slidenum">
              <a:rPr lang="ru-RU" altLang="ru-RU" smtClean="0">
                <a:latin typeface="Tahoma" pitchFamily="32" charset="0"/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ru-RU" altLang="ru-RU">
              <a:latin typeface="Tahoma" pitchFamily="32" charset="0"/>
              <a:ea typeface="Arial Unicode MS" pitchFamily="34" charset="-128"/>
            </a:endParaRPr>
          </a:p>
        </p:txBody>
      </p:sp>
      <p:sp>
        <p:nvSpPr>
          <p:cNvPr id="1013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5538" cy="3702050"/>
          </a:xfrm>
          <a:solidFill>
            <a:srgbClr val="FFFFFF"/>
          </a:solidFill>
          <a:ln/>
        </p:spPr>
      </p:sp>
      <p:sp>
        <p:nvSpPr>
          <p:cNvPr id="101380" name="Text Box 2"/>
          <p:cNvSpPr txBox="1">
            <a:spLocks noChangeArrowheads="1"/>
          </p:cNvSpPr>
          <p:nvPr/>
        </p:nvSpPr>
        <p:spPr bwMode="auto">
          <a:xfrm>
            <a:off x="673579" y="4688481"/>
            <a:ext cx="5391781" cy="444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901" tIns="45450" rIns="90901" bIns="45450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499764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54266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08769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63271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5E7E865-4CEB-4E7C-9B61-591C709A21FF}" type="slidenum">
              <a:rPr lang="ru-RU" altLang="ru-RU" smtClean="0">
                <a:latin typeface="Tahoma" pitchFamily="32" charset="0"/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ru-RU" altLang="ru-RU">
              <a:latin typeface="Tahoma" pitchFamily="32" charset="0"/>
              <a:ea typeface="Arial Unicode MS" pitchFamily="34" charset="-128"/>
            </a:endParaRPr>
          </a:p>
        </p:txBody>
      </p:sp>
      <p:sp>
        <p:nvSpPr>
          <p:cNvPr id="1034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5538" cy="3702050"/>
          </a:xfrm>
          <a:solidFill>
            <a:srgbClr val="FFFFFF"/>
          </a:solidFill>
          <a:ln/>
        </p:spPr>
      </p:sp>
      <p:sp>
        <p:nvSpPr>
          <p:cNvPr id="103428" name="Text Box 2"/>
          <p:cNvSpPr txBox="1">
            <a:spLocks noChangeArrowheads="1"/>
          </p:cNvSpPr>
          <p:nvPr/>
        </p:nvSpPr>
        <p:spPr bwMode="auto">
          <a:xfrm>
            <a:off x="673579" y="4688481"/>
            <a:ext cx="5391781" cy="444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901" tIns="45450" rIns="90901" bIns="45450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499764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54266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08769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63271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B88D8348-04FB-4612-B0C5-85AF5C9AF929}" type="slidenum">
              <a:rPr lang="ru-RU" altLang="ru-RU" smtClean="0">
                <a:latin typeface="Tahoma" pitchFamily="32" charset="0"/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ru-RU" altLang="ru-RU">
              <a:latin typeface="Tahoma" pitchFamily="32" charset="0"/>
              <a:ea typeface="Arial Unicode MS" pitchFamily="34" charset="-128"/>
            </a:endParaRPr>
          </a:p>
        </p:txBody>
      </p:sp>
      <p:sp>
        <p:nvSpPr>
          <p:cNvPr id="1044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5538" cy="3702050"/>
          </a:xfrm>
          <a:solidFill>
            <a:srgbClr val="FFFFFF"/>
          </a:solidFill>
          <a:ln/>
        </p:spPr>
      </p:sp>
      <p:sp>
        <p:nvSpPr>
          <p:cNvPr id="104452" name="Text Box 2"/>
          <p:cNvSpPr txBox="1">
            <a:spLocks noChangeArrowheads="1"/>
          </p:cNvSpPr>
          <p:nvPr/>
        </p:nvSpPr>
        <p:spPr bwMode="auto">
          <a:xfrm>
            <a:off x="673579" y="4688481"/>
            <a:ext cx="5391781" cy="444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901" tIns="45450" rIns="90901" bIns="45450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499764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54266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08769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63271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834C340B-9CF4-43C3-A54C-EF32EF6BC612}" type="slidenum">
              <a:rPr lang="ru-RU" altLang="ru-RU" smtClean="0">
                <a:latin typeface="Tahoma" pitchFamily="32" charset="0"/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46</a:t>
            </a:fld>
            <a:endParaRPr lang="ru-RU" altLang="ru-RU">
              <a:latin typeface="Tahoma" pitchFamily="32" charset="0"/>
              <a:ea typeface="Arial Unicode MS" pitchFamily="34" charset="-128"/>
            </a:endParaRPr>
          </a:p>
        </p:txBody>
      </p:sp>
      <p:sp>
        <p:nvSpPr>
          <p:cNvPr id="1054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5538" cy="3702050"/>
          </a:xfrm>
          <a:solidFill>
            <a:srgbClr val="FFFFFF"/>
          </a:solidFill>
          <a:ln/>
        </p:spPr>
      </p:sp>
      <p:sp>
        <p:nvSpPr>
          <p:cNvPr id="105476" name="Text Box 2"/>
          <p:cNvSpPr txBox="1">
            <a:spLocks noChangeArrowheads="1"/>
          </p:cNvSpPr>
          <p:nvPr/>
        </p:nvSpPr>
        <p:spPr bwMode="auto">
          <a:xfrm>
            <a:off x="673579" y="4688481"/>
            <a:ext cx="5391781" cy="444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901" tIns="45450" rIns="90901" bIns="45450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499764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54266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08769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63271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9253AEC-A4BB-4516-9C8F-4B8044ADD677}" type="slidenum">
              <a:rPr lang="ru-RU" altLang="ru-RU" smtClean="0">
                <a:latin typeface="Tahoma" pitchFamily="32" charset="0"/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47</a:t>
            </a:fld>
            <a:endParaRPr lang="ru-RU" altLang="ru-RU">
              <a:latin typeface="Tahoma" pitchFamily="32" charset="0"/>
              <a:ea typeface="Arial Unicode MS" pitchFamily="34" charset="-128"/>
            </a:endParaRPr>
          </a:p>
        </p:txBody>
      </p:sp>
      <p:sp>
        <p:nvSpPr>
          <p:cNvPr id="1064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5538" cy="3702050"/>
          </a:xfrm>
          <a:solidFill>
            <a:srgbClr val="FFFFFF"/>
          </a:solidFill>
          <a:ln/>
        </p:spPr>
      </p:sp>
      <p:sp>
        <p:nvSpPr>
          <p:cNvPr id="106500" name="Text Box 2"/>
          <p:cNvSpPr txBox="1">
            <a:spLocks noChangeArrowheads="1"/>
          </p:cNvSpPr>
          <p:nvPr/>
        </p:nvSpPr>
        <p:spPr bwMode="auto">
          <a:xfrm>
            <a:off x="673579" y="4688481"/>
            <a:ext cx="5391781" cy="444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901" tIns="45450" rIns="90901" bIns="45450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499764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54266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08769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63271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4B0821-9C75-4D27-B9F1-0FF3DB659F6D}" type="slidenum">
              <a:rPr lang="ru-RU" altLang="ru-RU" smtClean="0">
                <a:latin typeface="Tahoma" pitchFamily="32" charset="0"/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ru-RU" altLang="ru-RU">
              <a:latin typeface="Tahoma" pitchFamily="32" charset="0"/>
              <a:ea typeface="Arial Unicode MS" pitchFamily="34" charset="-128"/>
            </a:endParaRPr>
          </a:p>
        </p:txBody>
      </p:sp>
      <p:sp>
        <p:nvSpPr>
          <p:cNvPr id="1075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5538" cy="3702050"/>
          </a:xfrm>
          <a:solidFill>
            <a:srgbClr val="FFFFFF"/>
          </a:solidFill>
          <a:ln/>
        </p:spPr>
      </p:sp>
      <p:sp>
        <p:nvSpPr>
          <p:cNvPr id="107524" name="Text Box 2"/>
          <p:cNvSpPr txBox="1">
            <a:spLocks noChangeArrowheads="1"/>
          </p:cNvSpPr>
          <p:nvPr/>
        </p:nvSpPr>
        <p:spPr bwMode="auto">
          <a:xfrm>
            <a:off x="673579" y="4688481"/>
            <a:ext cx="5391781" cy="444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901" tIns="45450" rIns="90901" bIns="45450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107525" name="Text Box 3"/>
          <p:cNvSpPr txBox="1">
            <a:spLocks noChangeArrowheads="1"/>
          </p:cNvSpPr>
          <p:nvPr/>
        </p:nvSpPr>
        <p:spPr bwMode="auto">
          <a:xfrm>
            <a:off x="3817470" y="9375383"/>
            <a:ext cx="2919891" cy="494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469" tIns="46524" rIns="89469" bIns="46524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60C0572-C9C7-403A-918E-2A1977A8597E}" type="slidenum">
              <a:rPr lang="ru-RU" altLang="ru-RU">
                <a:latin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6" name="Заметки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499764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54266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08769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63271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B9F4A5C-AD02-4910-A1FB-6ED3F01C7672}" type="slidenum">
              <a:rPr lang="ru-RU" altLang="ru-RU" smtClean="0">
                <a:latin typeface="Tahoma" pitchFamily="32" charset="0"/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49</a:t>
            </a:fld>
            <a:endParaRPr lang="ru-RU" altLang="ru-RU">
              <a:latin typeface="Tahoma" pitchFamily="32" charset="0"/>
              <a:ea typeface="Arial Unicode MS" pitchFamily="34" charset="-128"/>
            </a:endParaRPr>
          </a:p>
        </p:txBody>
      </p:sp>
      <p:sp>
        <p:nvSpPr>
          <p:cNvPr id="1085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5538" cy="3702050"/>
          </a:xfrm>
          <a:solidFill>
            <a:srgbClr val="FFFFFF"/>
          </a:solidFill>
          <a:ln/>
        </p:spPr>
      </p:sp>
      <p:sp>
        <p:nvSpPr>
          <p:cNvPr id="108548" name="Text Box 2"/>
          <p:cNvSpPr txBox="1">
            <a:spLocks noChangeArrowheads="1"/>
          </p:cNvSpPr>
          <p:nvPr/>
        </p:nvSpPr>
        <p:spPr bwMode="auto">
          <a:xfrm>
            <a:off x="673579" y="4688481"/>
            <a:ext cx="5391781" cy="444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901" tIns="45450" rIns="90901" bIns="45450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D1184EA8-0B66-43A8-BCDA-7F862F31B3EC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880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39775"/>
            <a:ext cx="4916488" cy="3689350"/>
          </a:xfrm>
          <a:solidFill>
            <a:srgbClr val="FFFFFF"/>
          </a:solidFill>
          <a:ln/>
        </p:spPr>
      </p:sp>
      <p:sp>
        <p:nvSpPr>
          <p:cNvPr id="880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3579" y="4688481"/>
            <a:ext cx="5379162" cy="4429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499764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54266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08769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63271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3B829651-0D88-48E0-B1C0-C2FD0AFC2CF8}" type="slidenum">
              <a:rPr lang="ru-RU" altLang="ru-RU" smtClean="0">
                <a:latin typeface="Tahoma" pitchFamily="32" charset="0"/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ru-RU" altLang="ru-RU">
              <a:latin typeface="Tahoma" pitchFamily="32" charset="0"/>
              <a:ea typeface="Arial Unicode MS" pitchFamily="34" charset="-128"/>
            </a:endParaRPr>
          </a:p>
        </p:txBody>
      </p:sp>
      <p:sp>
        <p:nvSpPr>
          <p:cNvPr id="890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5538" cy="3702050"/>
          </a:xfrm>
          <a:solidFill>
            <a:srgbClr val="FFFFFF"/>
          </a:solidFill>
          <a:ln/>
        </p:spPr>
      </p:sp>
      <p:sp>
        <p:nvSpPr>
          <p:cNvPr id="89092" name="Text Box 2"/>
          <p:cNvSpPr txBox="1">
            <a:spLocks noChangeArrowheads="1"/>
          </p:cNvSpPr>
          <p:nvPr/>
        </p:nvSpPr>
        <p:spPr bwMode="auto">
          <a:xfrm>
            <a:off x="673579" y="4688481"/>
            <a:ext cx="5391781" cy="444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901" tIns="45450" rIns="90901" bIns="45450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499764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54266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08769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63271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09384C66-8C6B-430F-BC3B-3816ADEC7A97}" type="slidenum">
              <a:rPr lang="ru-RU" altLang="ru-RU" smtClean="0">
                <a:latin typeface="Tahoma" pitchFamily="32" charset="0"/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ru-RU" altLang="ru-RU">
              <a:latin typeface="Tahoma" pitchFamily="32" charset="0"/>
              <a:ea typeface="Arial Unicode MS" pitchFamily="34" charset="-128"/>
            </a:endParaRPr>
          </a:p>
        </p:txBody>
      </p:sp>
      <p:sp>
        <p:nvSpPr>
          <p:cNvPr id="901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5538" cy="3702050"/>
          </a:xfrm>
          <a:solidFill>
            <a:srgbClr val="FFFFFF"/>
          </a:solidFill>
          <a:ln/>
        </p:spPr>
      </p:sp>
      <p:sp>
        <p:nvSpPr>
          <p:cNvPr id="90116" name="Text Box 2"/>
          <p:cNvSpPr txBox="1">
            <a:spLocks noChangeArrowheads="1"/>
          </p:cNvSpPr>
          <p:nvPr/>
        </p:nvSpPr>
        <p:spPr bwMode="auto">
          <a:xfrm>
            <a:off x="673579" y="4688481"/>
            <a:ext cx="5391781" cy="444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901" tIns="45450" rIns="90901" bIns="45450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499764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54266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08769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63271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BAD0914B-DA1D-4493-8F35-DCEE35CDCBCC}" type="slidenum">
              <a:rPr lang="ru-RU" altLang="ru-RU" smtClean="0">
                <a:latin typeface="Tahoma" pitchFamily="32" charset="0"/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ru-RU" altLang="ru-RU">
              <a:latin typeface="Tahoma" pitchFamily="32" charset="0"/>
              <a:ea typeface="Arial Unicode MS" pitchFamily="34" charset="-128"/>
            </a:endParaRPr>
          </a:p>
        </p:txBody>
      </p:sp>
      <p:sp>
        <p:nvSpPr>
          <p:cNvPr id="921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5538" cy="3702050"/>
          </a:xfrm>
          <a:solidFill>
            <a:srgbClr val="FFFFFF"/>
          </a:solidFill>
          <a:ln/>
        </p:spPr>
      </p:sp>
      <p:sp>
        <p:nvSpPr>
          <p:cNvPr id="92164" name="Text Box 2"/>
          <p:cNvSpPr txBox="1">
            <a:spLocks noChangeArrowheads="1"/>
          </p:cNvSpPr>
          <p:nvPr/>
        </p:nvSpPr>
        <p:spPr bwMode="auto">
          <a:xfrm>
            <a:off x="673579" y="4688481"/>
            <a:ext cx="5391781" cy="444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901" tIns="45450" rIns="90901" bIns="45450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75ABB0D2-58CF-4ECD-8D51-A416A14928E8}" type="slidenum">
              <a:rPr lang="ru-RU" altLang="ru-RU" smtClean="0"/>
              <a:pPr/>
              <a:t>11</a:t>
            </a:fld>
            <a:endParaRPr lang="ru-RU" altLang="ru-RU"/>
          </a:p>
        </p:txBody>
      </p:sp>
      <p:sp>
        <p:nvSpPr>
          <p:cNvPr id="116739" name="Text Box 1"/>
          <p:cNvSpPr txBox="1">
            <a:spLocks noChangeArrowheads="1"/>
          </p:cNvSpPr>
          <p:nvPr/>
        </p:nvSpPr>
        <p:spPr bwMode="auto">
          <a:xfrm>
            <a:off x="3818149" y="9375617"/>
            <a:ext cx="2911260" cy="48593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460" tIns="46519" rIns="89460" bIns="46519" anchor="b"/>
          <a:lstStyle/>
          <a:p>
            <a:pPr algn="r">
              <a:buSzPct val="100000"/>
              <a:tabLst>
                <a:tab pos="0" algn="l"/>
                <a:tab pos="444633" algn="l"/>
                <a:tab pos="890855" algn="l"/>
                <a:tab pos="1337076" algn="l"/>
                <a:tab pos="1783298" algn="l"/>
                <a:tab pos="2231107" algn="l"/>
                <a:tab pos="2677328" algn="l"/>
                <a:tab pos="3123550" algn="l"/>
                <a:tab pos="3569771" algn="l"/>
                <a:tab pos="4015992" algn="l"/>
                <a:tab pos="4463802" algn="l"/>
                <a:tab pos="4910023" algn="l"/>
                <a:tab pos="5356244" algn="l"/>
                <a:tab pos="5802465" algn="l"/>
                <a:tab pos="6250275" algn="l"/>
                <a:tab pos="6696496" algn="l"/>
                <a:tab pos="7142717" algn="l"/>
                <a:tab pos="7588939" algn="l"/>
                <a:tab pos="8035160" algn="l"/>
                <a:tab pos="8482969" algn="l"/>
                <a:tab pos="8929191" algn="l"/>
              </a:tabLst>
            </a:pPr>
            <a:fld id="{0FDB11D9-FF09-4B7B-A23C-C08D9EFE5C80}" type="slidenum">
              <a:rPr lang="ru-RU" altLang="ru-RU" sz="1200">
                <a:solidFill>
                  <a:srgbClr val="000000"/>
                </a:solidFill>
                <a:cs typeface="Tahoma" pitchFamily="34" charset="0"/>
              </a:rPr>
              <a:pPr algn="r">
                <a:buSzPct val="100000"/>
                <a:tabLst>
                  <a:tab pos="0" algn="l"/>
                  <a:tab pos="444633" algn="l"/>
                  <a:tab pos="890855" algn="l"/>
                  <a:tab pos="1337076" algn="l"/>
                  <a:tab pos="1783298" algn="l"/>
                  <a:tab pos="2231107" algn="l"/>
                  <a:tab pos="2677328" algn="l"/>
                  <a:tab pos="3123550" algn="l"/>
                  <a:tab pos="3569771" algn="l"/>
                  <a:tab pos="4015992" algn="l"/>
                  <a:tab pos="4463802" algn="l"/>
                  <a:tab pos="4910023" algn="l"/>
                  <a:tab pos="5356244" algn="l"/>
                  <a:tab pos="5802465" algn="l"/>
                  <a:tab pos="6250275" algn="l"/>
                  <a:tab pos="6696496" algn="l"/>
                  <a:tab pos="7142717" algn="l"/>
                  <a:tab pos="7588939" algn="l"/>
                  <a:tab pos="8035160" algn="l"/>
                  <a:tab pos="8482969" algn="l"/>
                  <a:tab pos="8929191" algn="l"/>
                </a:tabLst>
              </a:pPr>
              <a:t>11</a:t>
            </a:fld>
            <a:endParaRPr lang="ru-RU" altLang="ru-RU" sz="1200" dirty="0">
              <a:solidFill>
                <a:srgbClr val="000000"/>
              </a:solidFill>
              <a:cs typeface="Tahoma" pitchFamily="34" charset="0"/>
            </a:endParaRPr>
          </a:p>
        </p:txBody>
      </p:sp>
      <p:sp>
        <p:nvSpPr>
          <p:cNvPr id="116740" name="Text Box 2"/>
          <p:cNvSpPr txBox="1">
            <a:spLocks noChangeArrowheads="1"/>
          </p:cNvSpPr>
          <p:nvPr/>
        </p:nvSpPr>
        <p:spPr bwMode="auto">
          <a:xfrm>
            <a:off x="3818149" y="9375616"/>
            <a:ext cx="2914436" cy="48910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460" tIns="46519" rIns="89460" bIns="46519" anchor="b"/>
          <a:lstStyle/>
          <a:p>
            <a:pPr algn="r">
              <a:buSzPct val="100000"/>
              <a:tabLst>
                <a:tab pos="0" algn="l"/>
                <a:tab pos="444633" algn="l"/>
                <a:tab pos="890855" algn="l"/>
                <a:tab pos="1337076" algn="l"/>
                <a:tab pos="1783298" algn="l"/>
                <a:tab pos="2231107" algn="l"/>
                <a:tab pos="2677328" algn="l"/>
                <a:tab pos="3123550" algn="l"/>
                <a:tab pos="3569771" algn="l"/>
                <a:tab pos="4015992" algn="l"/>
                <a:tab pos="4463802" algn="l"/>
                <a:tab pos="4910023" algn="l"/>
                <a:tab pos="5356244" algn="l"/>
                <a:tab pos="5802465" algn="l"/>
                <a:tab pos="6250275" algn="l"/>
                <a:tab pos="6696496" algn="l"/>
                <a:tab pos="7142717" algn="l"/>
                <a:tab pos="7588939" algn="l"/>
                <a:tab pos="8035160" algn="l"/>
                <a:tab pos="8482969" algn="l"/>
                <a:tab pos="8929191" algn="l"/>
              </a:tabLst>
            </a:pPr>
            <a:fld id="{C2C3AAA3-C70B-4F7B-98D8-DC4E96B298FE}" type="slidenum">
              <a:rPr lang="ru-RU" altLang="ru-RU" sz="1200">
                <a:solidFill>
                  <a:srgbClr val="000000"/>
                </a:solidFill>
                <a:cs typeface="Tahoma" pitchFamily="34" charset="0"/>
              </a:rPr>
              <a:pPr algn="r">
                <a:buSzPct val="100000"/>
                <a:tabLst>
                  <a:tab pos="0" algn="l"/>
                  <a:tab pos="444633" algn="l"/>
                  <a:tab pos="890855" algn="l"/>
                  <a:tab pos="1337076" algn="l"/>
                  <a:tab pos="1783298" algn="l"/>
                  <a:tab pos="2231107" algn="l"/>
                  <a:tab pos="2677328" algn="l"/>
                  <a:tab pos="3123550" algn="l"/>
                  <a:tab pos="3569771" algn="l"/>
                  <a:tab pos="4015992" algn="l"/>
                  <a:tab pos="4463802" algn="l"/>
                  <a:tab pos="4910023" algn="l"/>
                  <a:tab pos="5356244" algn="l"/>
                  <a:tab pos="5802465" algn="l"/>
                  <a:tab pos="6250275" algn="l"/>
                  <a:tab pos="6696496" algn="l"/>
                  <a:tab pos="7142717" algn="l"/>
                  <a:tab pos="7588939" algn="l"/>
                  <a:tab pos="8035160" algn="l"/>
                  <a:tab pos="8482969" algn="l"/>
                  <a:tab pos="8929191" algn="l"/>
                </a:tabLst>
              </a:pPr>
              <a:t>11</a:t>
            </a:fld>
            <a:endParaRPr lang="ru-RU" altLang="ru-RU" sz="1200" dirty="0">
              <a:solidFill>
                <a:srgbClr val="000000"/>
              </a:solidFill>
              <a:cs typeface="Tahoma" pitchFamily="34" charset="0"/>
            </a:endParaRPr>
          </a:p>
        </p:txBody>
      </p:sp>
      <p:sp>
        <p:nvSpPr>
          <p:cNvPr id="11674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5538" cy="3702050"/>
          </a:xfrm>
          <a:solidFill>
            <a:srgbClr val="FFFFFF"/>
          </a:solidFill>
          <a:ln/>
        </p:spPr>
      </p:sp>
      <p:sp>
        <p:nvSpPr>
          <p:cNvPr id="116742" name="Text Box 4"/>
          <p:cNvSpPr txBox="1">
            <a:spLocks noChangeArrowheads="1"/>
          </p:cNvSpPr>
          <p:nvPr/>
        </p:nvSpPr>
        <p:spPr bwMode="auto">
          <a:xfrm>
            <a:off x="673418" y="4687809"/>
            <a:ext cx="5392103" cy="444325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891" tIns="45446" rIns="90891" bIns="45446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499764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54266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08769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63271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125589D-02F0-410E-BC11-FE9BC676F973}" type="slidenum">
              <a:rPr lang="ru-RU" altLang="ru-RU" smtClean="0">
                <a:latin typeface="Tahoma" pitchFamily="32" charset="0"/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ru-RU" altLang="ru-RU">
              <a:latin typeface="Tahoma" pitchFamily="32" charset="0"/>
              <a:ea typeface="Arial Unicode MS" pitchFamily="34" charset="-128"/>
            </a:endParaRPr>
          </a:p>
        </p:txBody>
      </p:sp>
      <p:sp>
        <p:nvSpPr>
          <p:cNvPr id="942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5538" cy="3702050"/>
          </a:xfrm>
          <a:solidFill>
            <a:srgbClr val="FFFFFF"/>
          </a:solidFill>
          <a:ln/>
        </p:spPr>
      </p:sp>
      <p:sp>
        <p:nvSpPr>
          <p:cNvPr id="94212" name="Text Box 2"/>
          <p:cNvSpPr txBox="1">
            <a:spLocks noChangeArrowheads="1"/>
          </p:cNvSpPr>
          <p:nvPr/>
        </p:nvSpPr>
        <p:spPr bwMode="auto">
          <a:xfrm>
            <a:off x="673579" y="4688481"/>
            <a:ext cx="5391781" cy="444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901" tIns="45450" rIns="90901" bIns="45450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499764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54266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08769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63271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373E449C-AF7D-446C-AF72-3BE4398DDB67}" type="slidenum">
              <a:rPr lang="ru-RU" altLang="ru-RU" smtClean="0">
                <a:latin typeface="Tahoma" pitchFamily="32" charset="0"/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ru-RU" altLang="ru-RU">
              <a:latin typeface="Tahoma" pitchFamily="32" charset="0"/>
              <a:ea typeface="Arial Unicode MS" pitchFamily="34" charset="-128"/>
            </a:endParaRPr>
          </a:p>
        </p:txBody>
      </p:sp>
      <p:sp>
        <p:nvSpPr>
          <p:cNvPr id="952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5538" cy="3702050"/>
          </a:xfrm>
          <a:solidFill>
            <a:srgbClr val="FFFFFF"/>
          </a:solidFill>
          <a:ln/>
        </p:spPr>
      </p:sp>
      <p:sp>
        <p:nvSpPr>
          <p:cNvPr id="95236" name="Text Box 2"/>
          <p:cNvSpPr txBox="1">
            <a:spLocks noChangeArrowheads="1"/>
          </p:cNvSpPr>
          <p:nvPr/>
        </p:nvSpPr>
        <p:spPr bwMode="auto">
          <a:xfrm>
            <a:off x="673579" y="4688481"/>
            <a:ext cx="5391781" cy="444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901" tIns="45450" rIns="90901" bIns="45450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499764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54266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08769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63271" indent="-227251" defTabSz="4466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5034" algn="l"/>
                <a:tab pos="891646" algn="l"/>
                <a:tab pos="1338257" algn="l"/>
                <a:tab pos="1784870" algn="l"/>
                <a:tab pos="2231481" algn="l"/>
                <a:tab pos="2678093" algn="l"/>
                <a:tab pos="3124705" algn="l"/>
                <a:tab pos="3571317" algn="l"/>
                <a:tab pos="4017929" algn="l"/>
                <a:tab pos="4464541" algn="l"/>
                <a:tab pos="4911152" algn="l"/>
                <a:tab pos="5357765" algn="l"/>
                <a:tab pos="5804376" algn="l"/>
                <a:tab pos="6250988" algn="l"/>
                <a:tab pos="6697600" algn="l"/>
                <a:tab pos="7144212" algn="l"/>
                <a:tab pos="7590823" algn="l"/>
                <a:tab pos="8037436" algn="l"/>
                <a:tab pos="8484047" algn="l"/>
                <a:tab pos="8930659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9F2857C-3E7B-44FC-ABCE-F30C02B0A8B9}" type="slidenum">
              <a:rPr lang="ru-RU" altLang="ru-RU" smtClean="0"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ru-RU" altLang="ru-RU">
              <a:ea typeface="Arial Unicode MS" pitchFamily="34" charset="-128"/>
            </a:endParaRPr>
          </a:p>
        </p:txBody>
      </p:sp>
      <p:sp>
        <p:nvSpPr>
          <p:cNvPr id="97283" name="Text Box 1"/>
          <p:cNvSpPr txBox="1">
            <a:spLocks noChangeArrowheads="1"/>
          </p:cNvSpPr>
          <p:nvPr/>
        </p:nvSpPr>
        <p:spPr bwMode="auto">
          <a:xfrm>
            <a:off x="3817470" y="9375383"/>
            <a:ext cx="2886764" cy="460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469" tIns="46524" rIns="89469" bIns="46524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86D3104-7B3A-4785-AAE9-442E627E63E9}" type="slidenum">
              <a:rPr lang="ru-RU" altLang="ru-RU"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ru-RU" altLang="ru-RU">
              <a:cs typeface="Tahoma" pitchFamily="32" charset="0"/>
            </a:endParaRPr>
          </a:p>
        </p:txBody>
      </p:sp>
      <p:sp>
        <p:nvSpPr>
          <p:cNvPr id="97284" name="Text Box 2"/>
          <p:cNvSpPr txBox="1">
            <a:spLocks noChangeArrowheads="1"/>
          </p:cNvSpPr>
          <p:nvPr/>
        </p:nvSpPr>
        <p:spPr bwMode="auto">
          <a:xfrm>
            <a:off x="3817470" y="9375383"/>
            <a:ext cx="2889919" cy="46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469" tIns="46524" rIns="89469" bIns="46524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9904B41-552D-415B-B3B3-EB2BF6C2359A}" type="slidenum">
              <a:rPr lang="ru-RU" altLang="ru-RU"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ru-RU" altLang="ru-RU">
              <a:cs typeface="Tahoma" pitchFamily="32" charset="0"/>
            </a:endParaRPr>
          </a:p>
        </p:txBody>
      </p:sp>
      <p:sp>
        <p:nvSpPr>
          <p:cNvPr id="97285" name="Text Box 3"/>
          <p:cNvSpPr txBox="1">
            <a:spLocks noChangeArrowheads="1"/>
          </p:cNvSpPr>
          <p:nvPr/>
        </p:nvSpPr>
        <p:spPr bwMode="auto">
          <a:xfrm>
            <a:off x="3817470" y="9375383"/>
            <a:ext cx="2894652" cy="46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469" tIns="46524" rIns="89469" bIns="46524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42AFCC4-F368-456D-A486-BB4C3C292761}" type="slidenum">
              <a:rPr lang="ru-RU" altLang="ru-RU"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ru-RU" altLang="ru-RU">
              <a:cs typeface="Tahoma" pitchFamily="32" charset="0"/>
            </a:endParaRPr>
          </a:p>
        </p:txBody>
      </p:sp>
      <p:sp>
        <p:nvSpPr>
          <p:cNvPr id="97286" name="Text Box 4"/>
          <p:cNvSpPr txBox="1">
            <a:spLocks noChangeArrowheads="1"/>
          </p:cNvSpPr>
          <p:nvPr/>
        </p:nvSpPr>
        <p:spPr bwMode="auto">
          <a:xfrm>
            <a:off x="3817469" y="9375383"/>
            <a:ext cx="2902539" cy="476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469" tIns="46524" rIns="89469" bIns="46524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5DD4955-BC0D-4D78-9034-E3C1D25459EF}" type="slidenum">
              <a:rPr lang="ru-RU" altLang="ru-RU"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ru-RU" altLang="ru-RU">
              <a:cs typeface="Tahoma" pitchFamily="32" charset="0"/>
            </a:endParaRPr>
          </a:p>
        </p:txBody>
      </p:sp>
      <p:sp>
        <p:nvSpPr>
          <p:cNvPr id="97287" name="Text Box 5"/>
          <p:cNvSpPr txBox="1">
            <a:spLocks noChangeArrowheads="1"/>
          </p:cNvSpPr>
          <p:nvPr/>
        </p:nvSpPr>
        <p:spPr bwMode="auto">
          <a:xfrm>
            <a:off x="3817470" y="9375383"/>
            <a:ext cx="2905694" cy="479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469" tIns="46524" rIns="89469" bIns="46524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A94C2B6-6289-4864-A1FA-7A6D600A20CA}" type="slidenum">
              <a:rPr lang="ru-RU" altLang="ru-RU"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ru-RU" altLang="ru-RU">
              <a:cs typeface="Tahoma" pitchFamily="32" charset="0"/>
            </a:endParaRPr>
          </a:p>
        </p:txBody>
      </p:sp>
      <p:sp>
        <p:nvSpPr>
          <p:cNvPr id="97288" name="Text Box 6"/>
          <p:cNvSpPr txBox="1">
            <a:spLocks noChangeArrowheads="1"/>
          </p:cNvSpPr>
          <p:nvPr/>
        </p:nvSpPr>
        <p:spPr bwMode="auto">
          <a:xfrm>
            <a:off x="3817470" y="9375383"/>
            <a:ext cx="2907272" cy="481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469" tIns="46524" rIns="89469" bIns="46524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1F5368A-6CB8-4BDF-8055-28B2DEABAF97}" type="slidenum">
              <a:rPr lang="ru-RU" altLang="ru-RU"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ru-RU" altLang="ru-RU">
              <a:cs typeface="Tahoma" pitchFamily="32" charset="0"/>
            </a:endParaRPr>
          </a:p>
        </p:txBody>
      </p:sp>
      <p:sp>
        <p:nvSpPr>
          <p:cNvPr id="97289" name="Text Box 7"/>
          <p:cNvSpPr txBox="1">
            <a:spLocks noChangeArrowheads="1"/>
          </p:cNvSpPr>
          <p:nvPr/>
        </p:nvSpPr>
        <p:spPr bwMode="auto">
          <a:xfrm>
            <a:off x="3817469" y="9375383"/>
            <a:ext cx="2908849" cy="48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469" tIns="46524" rIns="89469" bIns="46524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F1FDF9B-7295-43A4-9F82-EF0154910C49}" type="slidenum">
              <a:rPr lang="ru-RU" altLang="ru-RU"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ru-RU" altLang="ru-RU">
              <a:cs typeface="Tahoma" pitchFamily="32" charset="0"/>
            </a:endParaRPr>
          </a:p>
        </p:txBody>
      </p:sp>
      <p:sp>
        <p:nvSpPr>
          <p:cNvPr id="97290" name="Text Box 8"/>
          <p:cNvSpPr txBox="1">
            <a:spLocks noChangeArrowheads="1"/>
          </p:cNvSpPr>
          <p:nvPr/>
        </p:nvSpPr>
        <p:spPr bwMode="auto">
          <a:xfrm>
            <a:off x="3817470" y="9375383"/>
            <a:ext cx="2913582" cy="48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469" tIns="46524" rIns="89469" bIns="46524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C8EBC31-521A-4145-BAED-5E5F1AB9C577}" type="slidenum">
              <a:rPr lang="ru-RU" altLang="ru-RU"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ru-RU" altLang="ru-RU">
              <a:cs typeface="Tahoma" pitchFamily="32" charset="0"/>
            </a:endParaRPr>
          </a:p>
        </p:txBody>
      </p:sp>
      <p:sp>
        <p:nvSpPr>
          <p:cNvPr id="97291" name="Rectangle 9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92" name="Text Box 10"/>
          <p:cNvSpPr txBox="1">
            <a:spLocks noChangeArrowheads="1"/>
          </p:cNvSpPr>
          <p:nvPr/>
        </p:nvSpPr>
        <p:spPr bwMode="auto">
          <a:xfrm>
            <a:off x="673579" y="4688481"/>
            <a:ext cx="5387048" cy="443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901" tIns="45450" rIns="90901" bIns="45450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Rectangle 46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0EBC260D-7D70-413E-885A-59C39BCB9026}" type="datetime1">
              <a:rPr lang="en-US"/>
              <a:pPr>
                <a:defRPr/>
              </a:pPr>
              <a:t>5/22/2023</a:t>
            </a:fld>
            <a:endParaRPr lang="en-US" dirty="0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rgbClr val="94B6D2"/>
                </a:solidFill>
              </a:defRPr>
            </a:lvl1pPr>
          </a:lstStyle>
          <a:p>
            <a:pPr>
              <a:defRPr/>
            </a:pPr>
            <a:r>
              <a:rPr lang="en-US"/>
              <a:t>Footer Text</a:t>
            </a:r>
            <a:endParaRPr lang="en-US" dirty="0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>
                <a:solidFill>
                  <a:srgbClr val="94B6D2"/>
                </a:solidFill>
              </a:defRPr>
            </a:lvl1pPr>
          </a:lstStyle>
          <a:p>
            <a:pPr>
              <a:defRPr/>
            </a:pPr>
            <a:fld id="{AD53F34A-D69C-48D4-9003-59C8681E45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264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988B4-44A9-45DA-8BE5-AC02C20A5FBB}" type="datetime1">
              <a:rPr lang="en-US"/>
              <a:pPr>
                <a:defRPr/>
              </a:pPr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B1164-9A74-4195-9FD2-1B92275532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388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285E1-B554-4CDD-BB35-58205BA5ED57}" type="datetime1">
              <a:rPr lang="en-US"/>
              <a:pPr>
                <a:defRPr/>
              </a:pPr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EF08D-E2BD-4E58-98BA-C76762603F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77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705DA-08E4-483D-90E2-0E6B8AF4384B}" type="datetime1">
              <a:rPr lang="en-US"/>
              <a:pPr>
                <a:defRPr/>
              </a:pPr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AD451-B9EE-4BF1-BCCB-BAC8FF79F0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014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328CC-D121-4748-88F1-D37858E70DB2}" type="datetime1">
              <a:rPr lang="en-US"/>
              <a:pPr>
                <a:defRPr/>
              </a:pPr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D6D29-25F3-46D0-934E-E5FA66B69F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044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13C5B-0295-408A-8C07-95A314590ACB}" type="datetime1">
              <a:rPr lang="en-US"/>
              <a:pPr>
                <a:defRPr/>
              </a:pPr>
              <a:t>5/22/2023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358C9-753A-4BBB-8A02-1C76D42337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429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676AD-E069-4A8A-84E0-FE55ED4561B3}" type="datetime1">
              <a:rPr lang="en-US"/>
              <a:pPr>
                <a:defRPr/>
              </a:pPr>
              <a:t>5/22/2023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4B859-0F89-4E50-93B4-125E345DE9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455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52B34-806E-42AD-8E5A-7C1B07132DFC}" type="datetime1">
              <a:rPr lang="en-US"/>
              <a:pPr>
                <a:defRPr/>
              </a:pPr>
              <a:t>5/22/2023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B829D-F009-4B56-8D39-D44CD7F886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181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A8708-A036-496F-B899-69E7A3D40657}" type="datetime1">
              <a:rPr lang="en-US"/>
              <a:pPr>
                <a:defRPr/>
              </a:pPr>
              <a:t>5/22/2023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10FB1-77A2-46D2-A98A-FE95EC7FD2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885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071AB-D63C-48E8-875B-7CE7B3FF35FA}" type="datetime1">
              <a:rPr lang="en-US"/>
              <a:pPr>
                <a:defRPr/>
              </a:pPr>
              <a:t>5/22/2023</a:t>
            </a:fld>
            <a:endParaRPr lang="en-US" dirty="0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1E3F0-B5E0-40FC-80D5-D645D381B6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092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34D26-D190-4729-8C68-CA4306A0198F}" type="datetime1">
              <a:rPr lang="en-US"/>
              <a:pPr>
                <a:defRPr/>
              </a:pPr>
              <a:t>5/22/2023</a:t>
            </a:fld>
            <a:endParaRPr lang="en-US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AB8A6-8975-4DFB-B69C-E332CB80DE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583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2059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082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083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084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54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205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BB34BF7F-6C5A-49C6-A691-8399F5990B5A}" type="datetime1">
              <a:rPr lang="en-US"/>
              <a:pPr>
                <a:defRPr/>
              </a:pPr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94B6D2"/>
                </a:solidFill>
              </a:defRPr>
            </a:lvl1pPr>
          </a:lstStyle>
          <a:p>
            <a:pPr>
              <a:defRPr/>
            </a:pPr>
            <a:r>
              <a:rPr lang="en-US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23F89A34-33AF-4F24-90CB-7C58D9E532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82" r:id="rId1"/>
    <p:sldLayoutId id="2147484971" r:id="rId2"/>
    <p:sldLayoutId id="2147484972" r:id="rId3"/>
    <p:sldLayoutId id="2147484973" r:id="rId4"/>
    <p:sldLayoutId id="2147484974" r:id="rId5"/>
    <p:sldLayoutId id="2147484975" r:id="rId6"/>
    <p:sldLayoutId id="2147484976" r:id="rId7"/>
    <p:sldLayoutId id="2147484983" r:id="rId8"/>
    <p:sldLayoutId id="2147484984" r:id="rId9"/>
    <p:sldLayoutId id="2147484977" r:id="rId10"/>
    <p:sldLayoutId id="214748497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7.xml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23850" y="360363"/>
            <a:ext cx="8372475" cy="6308725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outerShdw blurRad="152400" dist="50800" dir="5400000" algn="ctr" rotWithShape="0">
              <a:srgbClr val="000000"/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spcBef>
                <a:spcPts val="500"/>
              </a:spcBef>
              <a:buSzPct val="100000"/>
              <a:defRPr/>
            </a:pP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500"/>
              </a:spcBef>
              <a:buSzPct val="100000"/>
              <a:defRPr/>
            </a:pP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500"/>
              </a:spcBef>
              <a:buSzPct val="100000"/>
              <a:defRPr/>
            </a:pP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500"/>
              </a:spcBef>
              <a:buSzPct val="100000"/>
              <a:defRPr/>
            </a:pP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500"/>
              </a:spcBef>
              <a:buSzPct val="100000"/>
              <a:defRPr/>
            </a:pP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500"/>
              </a:spcBef>
              <a:buSzPct val="100000"/>
              <a:defRPr/>
            </a:pP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500"/>
              </a:spcBef>
              <a:buSzPct val="100000"/>
              <a:defRPr/>
            </a:pP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500"/>
              </a:spcBef>
              <a:buSzPct val="100000"/>
              <a:defRPr/>
            </a:pP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500"/>
              </a:spcBef>
              <a:buSzPct val="100000"/>
              <a:defRPr/>
            </a:pP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500"/>
              </a:spcBef>
              <a:buSzPct val="100000"/>
              <a:defRPr/>
            </a:pP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500"/>
              </a:spcBef>
              <a:buSzPct val="100000"/>
              <a:defRPr/>
            </a:pP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500"/>
              </a:spcBef>
              <a:buSzPct val="100000"/>
              <a:defRPr/>
            </a:pP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500"/>
              </a:spcBef>
              <a:buSzPct val="100000"/>
              <a:defRPr/>
            </a:pP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500"/>
              </a:spcBef>
              <a:buSzPct val="100000"/>
              <a:defRPr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проекту решения Совета народных депутатов муниципального образования Юрьев- Польский район «Об исполнении бюджета  муниципального образования Юрьев-Польский район за 2022 год» </a:t>
            </a:r>
          </a:p>
        </p:txBody>
      </p:sp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142844" y="5214950"/>
            <a:ext cx="8713787" cy="13684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273050" indent="-268288" eaLnBrk="0" hangingPunct="0"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spcBef>
                <a:spcPts val="500"/>
              </a:spcBef>
              <a:buSzPct val="100000"/>
              <a:defRPr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2" name="Picture 2" descr="H:\Фомина\Герб ЮП район (ходовой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0"/>
            <a:ext cx="923925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bydiet-01\Desktop\1-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714356"/>
            <a:ext cx="7798205" cy="41870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prst="angle"/>
            <a:contourClr>
              <a:srgbClr val="FFFFFF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81075"/>
            <a:ext cx="8362950" cy="5876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28596" y="214290"/>
            <a:ext cx="75009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SzPct val="100000"/>
              <a:defRPr/>
            </a:pPr>
            <a:r>
              <a:rPr lang="ru-RU" altLang="ru-RU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Показатели характеризующие Юрьев- Польский район</a:t>
            </a:r>
          </a:p>
        </p:txBody>
      </p:sp>
      <p:pic>
        <p:nvPicPr>
          <p:cNvPr id="11" name="Picture 2" descr="H:\Фомина\Герб ЮП район (ходовой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72450" y="104775"/>
            <a:ext cx="852488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Блок-схема: подготовка 12"/>
          <p:cNvSpPr/>
          <p:nvPr/>
        </p:nvSpPr>
        <p:spPr>
          <a:xfrm>
            <a:off x="4929190" y="1357298"/>
            <a:ext cx="2786082" cy="1071570"/>
          </a:xfrm>
          <a:prstGeom prst="flowChartPreparation">
            <a:avLst/>
          </a:prstGeom>
          <a:solidFill>
            <a:schemeClr val="bg1">
              <a:lumMod val="85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100000"/>
            </a:pPr>
            <a:endParaRPr lang="ru-RU" sz="1200" dirty="0"/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4500562" y="1500174"/>
            <a:ext cx="3305175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547688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822325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0969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13890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Pct val="100000"/>
              <a:buFont typeface="Wingdings 2" pitchFamily="18" charset="2"/>
              <a:buNone/>
            </a:pPr>
            <a:r>
              <a:rPr lang="ru-RU" altLang="ru-RU" sz="1400" b="1" dirty="0">
                <a:solidFill>
                  <a:srgbClr val="262626"/>
                </a:solidFill>
                <a:latin typeface="Times New Roman" pitchFamily="16" charset="0"/>
                <a:cs typeface="Times New Roman" pitchFamily="16" charset="0"/>
              </a:rPr>
              <a:t>           </a:t>
            </a:r>
            <a:r>
              <a:rPr lang="ru-RU" altLang="ru-RU" sz="1400" b="1" dirty="0">
                <a:solidFill>
                  <a:srgbClr val="262626"/>
                </a:solidFill>
                <a:latin typeface="Arial" charset="0"/>
                <a:cs typeface="Times New Roman" pitchFamily="16" charset="0"/>
              </a:rPr>
              <a:t> Площадь территории</a:t>
            </a:r>
          </a:p>
          <a:p>
            <a:pPr algn="ctr" eaLnBrk="1" hangingPunct="1">
              <a:spcBef>
                <a:spcPct val="0"/>
              </a:spcBef>
              <a:buClrTx/>
              <a:buSzPct val="100000"/>
              <a:buFont typeface="Wingdings 2" pitchFamily="18" charset="2"/>
              <a:buNone/>
            </a:pPr>
            <a:r>
              <a:rPr lang="ru-RU" altLang="ru-RU" sz="1400" b="1" dirty="0">
                <a:solidFill>
                  <a:srgbClr val="262626"/>
                </a:solidFill>
                <a:latin typeface="Arial" charset="0"/>
                <a:cs typeface="Times New Roman" pitchFamily="16" charset="0"/>
              </a:rPr>
              <a:t>      Юрьев-Польского района</a:t>
            </a:r>
          </a:p>
          <a:p>
            <a:pPr eaLnBrk="1" hangingPunct="1">
              <a:spcBef>
                <a:spcPct val="0"/>
              </a:spcBef>
              <a:buClrTx/>
              <a:buSzPct val="100000"/>
              <a:buFont typeface="Wingdings 2" pitchFamily="18" charset="2"/>
              <a:buNone/>
            </a:pPr>
            <a:r>
              <a:rPr lang="ru-RU" altLang="ru-RU" sz="1400" b="1" dirty="0">
                <a:solidFill>
                  <a:srgbClr val="262626"/>
                </a:solidFill>
                <a:latin typeface="Arial" charset="0"/>
                <a:cs typeface="Times New Roman" pitchFamily="16" charset="0"/>
              </a:rPr>
              <a:t>                      – 1903,46 кв. км.</a:t>
            </a:r>
            <a:endParaRPr lang="ru-RU" altLang="ru-RU" sz="1400" b="1" dirty="0">
              <a:solidFill>
                <a:srgbClr val="262626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15" name="Блок-схема: подготовка 14"/>
          <p:cNvSpPr/>
          <p:nvPr/>
        </p:nvSpPr>
        <p:spPr>
          <a:xfrm>
            <a:off x="4429124" y="3429000"/>
            <a:ext cx="4357718" cy="1357322"/>
          </a:xfrm>
          <a:prstGeom prst="flowChartPreparation">
            <a:avLst/>
          </a:prstGeom>
          <a:solidFill>
            <a:schemeClr val="bg1">
              <a:lumMod val="85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100000"/>
            </a:pPr>
            <a:r>
              <a:rPr lang="ru-RU" altLang="ru-RU" sz="1400" b="1" dirty="0">
                <a:solidFill>
                  <a:srgbClr val="262626"/>
                </a:solidFill>
                <a:latin typeface="Arial" charset="0"/>
              </a:rPr>
              <a:t>Численность постоянного населения</a:t>
            </a:r>
          </a:p>
          <a:p>
            <a:pPr algn="ctr">
              <a:buSzPct val="100000"/>
            </a:pPr>
            <a:r>
              <a:rPr lang="ru-RU" altLang="ru-RU" sz="1400" b="1" dirty="0">
                <a:solidFill>
                  <a:srgbClr val="262626"/>
                </a:solidFill>
                <a:latin typeface="Arial" charset="0"/>
              </a:rPr>
              <a:t>по состоянию на 01.01.2023</a:t>
            </a:r>
          </a:p>
          <a:p>
            <a:pPr algn="ctr">
              <a:buSzPct val="100000"/>
            </a:pPr>
            <a:r>
              <a:rPr lang="ru-RU" altLang="ru-RU" sz="1400" b="1" dirty="0">
                <a:solidFill>
                  <a:srgbClr val="262626"/>
                </a:solidFill>
                <a:latin typeface="Arial" charset="0"/>
              </a:rPr>
              <a:t>– 31,3 тыс. человек</a:t>
            </a:r>
          </a:p>
        </p:txBody>
      </p:sp>
      <p:sp>
        <p:nvSpPr>
          <p:cNvPr id="16" name="Блок-схема: подготовка 15"/>
          <p:cNvSpPr/>
          <p:nvPr/>
        </p:nvSpPr>
        <p:spPr>
          <a:xfrm>
            <a:off x="2714612" y="5286388"/>
            <a:ext cx="6000792" cy="1357322"/>
          </a:xfrm>
          <a:prstGeom prst="flowChartPreparation">
            <a:avLst/>
          </a:prstGeom>
          <a:solidFill>
            <a:schemeClr val="bg1">
              <a:lumMod val="85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100000"/>
              <a:defRPr/>
            </a:pPr>
            <a:r>
              <a:rPr lang="ru-RU" alt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Муниципальные учреждения муниципального</a:t>
            </a:r>
          </a:p>
          <a:p>
            <a:pPr algn="ctr">
              <a:buSzPct val="100000"/>
              <a:defRPr/>
            </a:pPr>
            <a:r>
              <a:rPr lang="ru-RU" alt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образования Юрьев-Польский район – 46:</a:t>
            </a:r>
          </a:p>
          <a:p>
            <a:pPr algn="ctr">
              <a:buSzPct val="100000"/>
              <a:defRPr/>
            </a:pPr>
            <a:r>
              <a:rPr lang="ru-RU" alt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-Бюджетных – 32</a:t>
            </a:r>
          </a:p>
          <a:p>
            <a:pPr algn="ctr">
              <a:buSzPct val="100000"/>
              <a:defRPr/>
            </a:pPr>
            <a:r>
              <a:rPr lang="ru-RU" alt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 -Казенных – 8</a:t>
            </a:r>
          </a:p>
          <a:p>
            <a:pPr algn="ctr">
              <a:buSzPct val="100000"/>
              <a:defRPr/>
            </a:pPr>
            <a:r>
              <a:rPr lang="ru-RU" alt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-ГРБС-6</a:t>
            </a:r>
            <a:endParaRPr lang="ru-RU" altLang="ru-RU" sz="1200" b="1" dirty="0">
              <a:solidFill>
                <a:srgbClr val="262626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0" y="428625"/>
            <a:ext cx="8229600" cy="804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Основные показатели социально-экономического развития муниципального образования Юрьев- Польский район</a:t>
            </a:r>
          </a:p>
        </p:txBody>
      </p:sp>
      <p:sp>
        <p:nvSpPr>
          <p:cNvPr id="38915" name="AutoShape 2"/>
          <p:cNvSpPr>
            <a:spLocks noChangeArrowheads="1"/>
          </p:cNvSpPr>
          <p:nvPr/>
        </p:nvSpPr>
        <p:spPr bwMode="auto">
          <a:xfrm>
            <a:off x="1231900" y="1681163"/>
            <a:ext cx="3856038" cy="720725"/>
          </a:xfrm>
          <a:prstGeom prst="roundRect">
            <a:avLst>
              <a:gd name="adj" fmla="val 16667"/>
            </a:avLst>
          </a:prstGeom>
          <a:solidFill>
            <a:srgbClr val="A8CDD7"/>
          </a:solidFill>
          <a:ln w="25560" cap="sq">
            <a:solidFill>
              <a:srgbClr val="FFFFFF"/>
            </a:solidFill>
            <a:miter lim="800000"/>
            <a:headEnd/>
            <a:tailEnd/>
          </a:ln>
          <a:effectLst>
            <a:outerShdw dist="50760" dir="5400000" algn="ctr" rotWithShape="0">
              <a:srgbClr val="000000">
                <a:alpha val="20044"/>
              </a:srgbClr>
            </a:outerShdw>
          </a:effectLst>
        </p:spPr>
        <p:txBody>
          <a:bodyPr wrap="none" lIns="90000" tIns="46800" rIns="90000" bIns="46800" anchor="ctr"/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6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Индекс потребительский цен- 6,1 %</a:t>
            </a:r>
          </a:p>
        </p:txBody>
      </p:sp>
      <p:sp>
        <p:nvSpPr>
          <p:cNvPr id="38916" name="AutoShape 3"/>
          <p:cNvSpPr>
            <a:spLocks noChangeArrowheads="1"/>
          </p:cNvSpPr>
          <p:nvPr/>
        </p:nvSpPr>
        <p:spPr bwMode="auto">
          <a:xfrm>
            <a:off x="1231900" y="4652963"/>
            <a:ext cx="6575425" cy="1079500"/>
          </a:xfrm>
          <a:prstGeom prst="roundRect">
            <a:avLst>
              <a:gd name="adj" fmla="val 16667"/>
            </a:avLst>
          </a:prstGeom>
          <a:solidFill>
            <a:srgbClr val="A8CDD7"/>
          </a:solidFill>
          <a:ln w="25560" cap="sq">
            <a:solidFill>
              <a:srgbClr val="FFFFFF"/>
            </a:solidFill>
            <a:miter lim="800000"/>
            <a:headEnd/>
            <a:tailEnd/>
          </a:ln>
          <a:effectLst>
            <a:outerShdw dist="50760" dir="5400000" algn="ctr" rotWithShape="0">
              <a:srgbClr val="000000">
                <a:alpha val="20044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just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6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Среднемесячная номинальная начисленная заработная плата </a:t>
            </a:r>
          </a:p>
          <a:p>
            <a:pPr algn="just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6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работника организаций (без учета малого </a:t>
            </a:r>
          </a:p>
          <a:p>
            <a:pPr algn="just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6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предпринимательства) - </a:t>
            </a:r>
            <a:r>
              <a:rPr lang="ru-RU" sz="1600" dirty="0">
                <a:solidFill>
                  <a:srgbClr val="000000"/>
                </a:solidFill>
              </a:rPr>
              <a:t>40703,5</a:t>
            </a:r>
            <a:r>
              <a:rPr lang="ru-RU" sz="16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руб.</a:t>
            </a:r>
          </a:p>
        </p:txBody>
      </p:sp>
      <p:sp>
        <p:nvSpPr>
          <p:cNvPr id="38917" name="AutoShape 4"/>
          <p:cNvSpPr>
            <a:spLocks noChangeArrowheads="1"/>
          </p:cNvSpPr>
          <p:nvPr/>
        </p:nvSpPr>
        <p:spPr bwMode="auto">
          <a:xfrm>
            <a:off x="1214438" y="2636838"/>
            <a:ext cx="4895850" cy="581025"/>
          </a:xfrm>
          <a:prstGeom prst="roundRect">
            <a:avLst>
              <a:gd name="adj" fmla="val 16667"/>
            </a:avLst>
          </a:prstGeom>
          <a:solidFill>
            <a:srgbClr val="A8CDD7"/>
          </a:solidFill>
          <a:ln w="25560" cap="sq">
            <a:solidFill>
              <a:srgbClr val="FFFFFF"/>
            </a:solidFill>
            <a:miter lim="800000"/>
            <a:headEnd/>
            <a:tailEnd/>
          </a:ln>
          <a:effectLst>
            <a:outerShdw dist="50760" dir="5400000" algn="ctr" rotWithShape="0">
              <a:srgbClr val="000000">
                <a:alpha val="20044"/>
              </a:srgbClr>
            </a:outerShdw>
          </a:effectLst>
        </p:spPr>
        <p:txBody>
          <a:bodyPr wrap="none" lIns="90000" tIns="46800" rIns="90000" bIns="46800" anchor="ctr"/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6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Объем жилищного строительства – </a:t>
            </a:r>
            <a:r>
              <a:rPr lang="ru-RU" sz="1600" dirty="0">
                <a:solidFill>
                  <a:srgbClr val="0D0D0D"/>
                </a:solidFill>
              </a:rPr>
              <a:t>11377</a:t>
            </a:r>
            <a:r>
              <a:rPr lang="ru-RU" sz="1600" dirty="0">
                <a:solidFill>
                  <a:srgbClr val="0D0D0D"/>
                </a:solidFill>
                <a:ea typeface="Arial Unicode MS" pitchFamily="34" charset="-128"/>
                <a:cs typeface="Arial Unicode MS" pitchFamily="34" charset="-128"/>
              </a:rPr>
              <a:t> кв. м </a:t>
            </a:r>
          </a:p>
        </p:txBody>
      </p:sp>
      <p:sp>
        <p:nvSpPr>
          <p:cNvPr id="38918" name="AutoShape 5"/>
          <p:cNvSpPr>
            <a:spLocks noChangeArrowheads="1"/>
          </p:cNvSpPr>
          <p:nvPr/>
        </p:nvSpPr>
        <p:spPr bwMode="auto">
          <a:xfrm>
            <a:off x="1258888" y="3562350"/>
            <a:ext cx="5691187" cy="863600"/>
          </a:xfrm>
          <a:prstGeom prst="roundRect">
            <a:avLst>
              <a:gd name="adj" fmla="val 16667"/>
            </a:avLst>
          </a:prstGeom>
          <a:solidFill>
            <a:srgbClr val="A8CDD7"/>
          </a:solidFill>
          <a:ln w="25560" cap="sq">
            <a:solidFill>
              <a:srgbClr val="FFFFFF"/>
            </a:solidFill>
            <a:miter lim="800000"/>
            <a:headEnd/>
            <a:tailEnd/>
          </a:ln>
          <a:effectLst>
            <a:outerShdw dist="50760" dir="5400000" algn="ctr" rotWithShape="0">
              <a:srgbClr val="000000">
                <a:alpha val="20044"/>
              </a:srgbClr>
            </a:outerShdw>
          </a:effectLst>
        </p:spPr>
        <p:txBody>
          <a:bodyPr wrap="none" lIns="90000" tIns="46800" rIns="90000" bIns="46800" anchor="ctr"/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6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Численность постоянного населения </a:t>
            </a:r>
          </a:p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6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по состоянию на 01.01.2023 года - </a:t>
            </a:r>
            <a:r>
              <a:rPr lang="ru-RU" sz="1600" dirty="0">
                <a:solidFill>
                  <a:srgbClr val="000000"/>
                </a:solidFill>
              </a:rPr>
              <a:t>31345</a:t>
            </a:r>
            <a:r>
              <a:rPr lang="ru-RU" sz="16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человек</a:t>
            </a:r>
          </a:p>
        </p:txBody>
      </p:sp>
      <p:pic>
        <p:nvPicPr>
          <p:cNvPr id="2663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0" y="104775"/>
            <a:ext cx="852488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42844" y="285728"/>
            <a:ext cx="8786842" cy="63071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50800" dir="5400000" algn="ctr" rotWithShape="0">
              <a:srgbClr val="000000"/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endParaRPr lang="ru-RU" altLang="ru-RU" dirty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4976649"/>
              </p:ext>
            </p:extLst>
          </p:nvPr>
        </p:nvGraphicFramePr>
        <p:xfrm>
          <a:off x="500034" y="1071546"/>
          <a:ext cx="8208963" cy="476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85720" y="357166"/>
            <a:ext cx="78581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SzPct val="100000"/>
              <a:defRPr/>
            </a:pPr>
            <a:r>
              <a:rPr lang="ru-RU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Исполнение бюджета муниципального образования Юрьев- Польский район за 2020-2022 годы (тыс. рублей)</a:t>
            </a:r>
          </a:p>
        </p:txBody>
      </p:sp>
      <p:pic>
        <p:nvPicPr>
          <p:cNvPr id="6" name="Picture 2" descr="H:\Фомина\Герб ЮП район (ходовой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0" y="104775"/>
            <a:ext cx="852488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Объект 4"/>
          <p:cNvSpPr>
            <a:spLocks noGrp="1"/>
          </p:cNvSpPr>
          <p:nvPr>
            <p:ph idx="1"/>
          </p:nvPr>
        </p:nvSpPr>
        <p:spPr>
          <a:xfrm>
            <a:off x="323850" y="1341438"/>
            <a:ext cx="7951788" cy="4779962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Times New Roman" pitchFamily="16" charset="0"/>
              <a:buNone/>
            </a:pPr>
            <a:r>
              <a:rPr lang="ru-RU" altLang="ru-RU" sz="1800">
                <a:latin typeface="Times New Roman" pitchFamily="16" charset="0"/>
                <a:cs typeface="Times New Roman" pitchFamily="16" charset="0"/>
              </a:rPr>
              <a:t> </a:t>
            </a:r>
          </a:p>
        </p:txBody>
      </p:sp>
      <p:graphicFrame>
        <p:nvGraphicFramePr>
          <p:cNvPr id="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51480"/>
              </p:ext>
            </p:extLst>
          </p:nvPr>
        </p:nvGraphicFramePr>
        <p:xfrm>
          <a:off x="214282" y="1000108"/>
          <a:ext cx="8505825" cy="5680459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5477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2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57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9153">
                <a:tc rowSpan="2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                                  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                        Наименование показателя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90" marR="89990" marT="35990" marB="46787" horzOverflow="overflow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План на 2022 год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90" marR="89990" marT="35990" marB="46787" horzOverflow="overflow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Факт за 2022 год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90" marR="89990" marT="35990" marB="46787" horzOverflow="overflow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1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9990" marR="89990" marT="35990" marB="46787" horzOverflow="overflow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 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90" marR="89990" marT="35990" marB="46787" horzOverflow="overflow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52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всего тыс.руб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90" marR="89990" marT="35990" marB="46787" horzOverflow="overflow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1177031,371</a:t>
                      </a:r>
                    </a:p>
                  </a:txBody>
                  <a:tcPr marL="68580" marR="68580" marT="0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1181348,354</a:t>
                      </a:r>
                    </a:p>
                  </a:txBody>
                  <a:tcPr marL="68580" marR="68580" marT="0" marB="0" anchor="b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47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90" marR="89990" marT="35990" marB="46787" horzOverflow="overflow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90" marR="89990" marT="35990" marB="46787" horzOverflow="overflow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90" marR="89990" marT="35990" marB="46787" horzOverflow="overflow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58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налоговые доходы ,тыс. руб.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90" marR="89990" marT="35990" marB="46787" horzOverflow="overflow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253364,000</a:t>
                      </a:r>
                    </a:p>
                  </a:txBody>
                  <a:tcPr marL="89990" marR="89990" marT="35990" marB="46787" horzOverflow="overflow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260456,944</a:t>
                      </a:r>
                    </a:p>
                  </a:txBody>
                  <a:tcPr marL="89990" marR="89990" marT="35990" marB="46787" horzOverflow="overflow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63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неналоговые доходы ,тыс. руб.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90" marR="89990" marT="35990" marB="46787" horzOverflow="overflow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32486,000</a:t>
                      </a:r>
                    </a:p>
                  </a:txBody>
                  <a:tcPr marL="89990" marR="89990" marT="35990" marB="46787" horzOverflow="overflow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33556,503</a:t>
                      </a:r>
                    </a:p>
                  </a:txBody>
                  <a:tcPr marL="89990" marR="89990" marT="35990" marB="46787" horzOverflow="overflow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41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безвозмезные  поступления.тыс.руб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90" marR="89990" marT="35990" marB="46787" horzOverflow="overflow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891181,371</a:t>
                      </a:r>
                    </a:p>
                  </a:txBody>
                  <a:tcPr marL="68580" marR="68580" marT="0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887334,907</a:t>
                      </a:r>
                    </a:p>
                  </a:txBody>
                  <a:tcPr marL="68580" marR="68580" marT="0" marB="0" anchor="b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-всего тыс.руб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90" marR="89990" marT="35990" marB="46787" horzOverflow="overflow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endParaRPr kumimoji="0" lang="ru-RU" sz="14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1269442,075</a:t>
                      </a:r>
                    </a:p>
                  </a:txBody>
                  <a:tcPr marL="89990" marR="89990" marT="35990" marB="46787" horzOverflow="overflow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1216129,146</a:t>
                      </a:r>
                    </a:p>
                  </a:txBody>
                  <a:tcPr marL="89990" marR="89990" marT="35990" marB="46787" horzOverflow="overflow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80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Дефицит(-), </a:t>
                      </a:r>
                      <a:r>
                        <a:rPr kumimoji="0" lang="ru-RU" sz="14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профицит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(+),тыс.руб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90" marR="89990" marT="35990" marB="46787" horzOverflow="overflow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-92410,704</a:t>
                      </a:r>
                    </a:p>
                  </a:txBody>
                  <a:tcPr marL="89990" marR="89990" marT="35990" marB="46787" horzOverflow="overflow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lang="ru-RU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-34780,792</a:t>
                      </a:r>
                      <a:endParaRPr kumimoji="0" lang="ru-RU" sz="14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990" marR="89990" marT="35990" marB="46787" horzOverflow="overflow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704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Источники финансирования дефицита бюджета –всего. тыс.руб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90" marR="89990" marT="35990" marB="46787" horzOverflow="overflow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92410,704</a:t>
                      </a:r>
                    </a:p>
                  </a:txBody>
                  <a:tcPr marL="89990" marR="89990" marT="35990" marB="46787" horzOverflow="overflow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34780,792</a:t>
                      </a:r>
                    </a:p>
                  </a:txBody>
                  <a:tcPr marL="89990" marR="89990" marT="35990" marB="46787" horzOverflow="overflow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345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-кредиты- всего,тыс.руб.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90" marR="89990" marT="35990" marB="46787" horzOverflow="overflow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90" marR="89990" marT="35990" marB="46787" horzOverflow="overflow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90" marR="89990" marT="35990" marB="46787" horzOverflow="overflow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862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т. ч.- получение, тыс.руб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90" marR="89990" marT="35990" marB="46787" horzOverflow="overflow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90" marR="89990" marT="35990" marB="46787" horzOverflow="overflow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90" marR="89990" marT="35990" marB="46787" horzOverflow="overflow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158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Погашение ,тыс.руб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90" marR="89990" marT="35990" marB="46787" horzOverflow="overflow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90" marR="89990" marT="35990" marB="46787" horzOverflow="overflow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90" marR="89990" marT="35990" marB="46787" horzOverflow="overflow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655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источники финансирования дефицита бюджета 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90" marR="89990" marT="35990" marB="46787" horzOverflow="overflow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800,000</a:t>
                      </a:r>
                    </a:p>
                  </a:txBody>
                  <a:tcPr marL="89990" marR="89990" marT="35990" marB="46787" horzOverflow="overflow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800,000</a:t>
                      </a:r>
                    </a:p>
                  </a:txBody>
                  <a:tcPr marL="89990" marR="89990" marT="35990" marB="46787" horzOverflow="overflow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760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-изменение остатков средств бюджета ,тыс. руб.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90" marR="89990" marT="35990" marB="46787" horzOverflow="overflow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91610,704</a:t>
                      </a:r>
                    </a:p>
                    <a:p>
                      <a:pPr algn="ctr"/>
                      <a:endParaRPr lang="ru-RU" sz="1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990" marR="89990" marT="35990" marB="46787" horzOverflow="overflow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33980,792</a:t>
                      </a:r>
                    </a:p>
                    <a:p>
                      <a:pPr algn="ctr"/>
                      <a:endParaRPr lang="ru-RU" sz="1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990" marR="89990" marT="35990" marB="46787" horzOverflow="overflow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14348" y="142852"/>
            <a:ext cx="73581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SzPct val="100000"/>
              <a:defRPr/>
            </a:pPr>
            <a:r>
              <a:rPr lang="ru-RU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Исполнение бюджета муниципального образования Юрьев- Польский район за 2022 год (тыс. рублей)</a:t>
            </a:r>
          </a:p>
        </p:txBody>
      </p:sp>
      <p:pic>
        <p:nvPicPr>
          <p:cNvPr id="8" name="Picture 2" descr="H:\Фомина\Герб ЮП район (ходовой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2450" y="104775"/>
            <a:ext cx="852488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1071546"/>
            <a:ext cx="7461273" cy="499534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28662" y="142852"/>
            <a:ext cx="70723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SzPct val="100000"/>
              <a:defRPr/>
            </a:pPr>
            <a:r>
              <a:rPr lang="ru-RU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Исполнение доходов бюджета муниципального образования Юрьев- Польский район за 2022 год </a:t>
            </a:r>
          </a:p>
        </p:txBody>
      </p:sp>
      <p:pic>
        <p:nvPicPr>
          <p:cNvPr id="6" name="Picture 2" descr="H:\Фомина\Герб ЮП район (ходовой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0" y="104775"/>
            <a:ext cx="852488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9834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0"/>
            <a:ext cx="7024687" cy="928710"/>
          </a:xfrm>
        </p:spPr>
        <p:txBody>
          <a:bodyPr/>
          <a:lstStyle/>
          <a:p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 БЮДЖЕТА - </a:t>
            </a:r>
            <a:br>
              <a:rPr lang="ru-RU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              </a:t>
            </a:r>
            <a:r>
              <a:rPr lang="ru-RU" sz="1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</a:t>
            </a:r>
            <a:br>
              <a:rPr lang="ru-RU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600" dirty="0">
              <a:solidFill>
                <a:srgbClr val="00B050"/>
              </a:solidFill>
            </a:endParaRPr>
          </a:p>
        </p:txBody>
      </p:sp>
      <p:sp>
        <p:nvSpPr>
          <p:cNvPr id="4" name="Текст 11"/>
          <p:cNvSpPr txBox="1">
            <a:spLocks/>
          </p:cNvSpPr>
          <p:nvPr/>
        </p:nvSpPr>
        <p:spPr bwMode="auto">
          <a:xfrm>
            <a:off x="500034" y="1000108"/>
            <a:ext cx="36576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defRPr sz="24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Clr>
                <a:srgbClr val="31B6FD"/>
              </a:buClr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andara"/>
              </a:rPr>
              <a:t>Налоговые и неналоговые доходы</a:t>
            </a:r>
          </a:p>
        </p:txBody>
      </p:sp>
      <p:sp>
        <p:nvSpPr>
          <p:cNvPr id="5" name="Объект 12"/>
          <p:cNvSpPr txBox="1">
            <a:spLocks/>
          </p:cNvSpPr>
          <p:nvPr/>
        </p:nvSpPr>
        <p:spPr bwMode="auto">
          <a:xfrm>
            <a:off x="642910" y="2071678"/>
            <a:ext cx="3819525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0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Clr>
                <a:srgbClr val="31B6FD"/>
              </a:buClr>
              <a:buFont typeface="Symbol" pitchFamily="18" charset="2"/>
              <a:buNone/>
              <a:defRPr/>
            </a:pPr>
            <a:r>
              <a:rPr lang="ru-RU" altLang="ru-RU" sz="11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  <a:p>
            <a:pPr eaLnBrk="1" hangingPunct="1">
              <a:buClr>
                <a:srgbClr val="31B6FD"/>
              </a:buClr>
              <a:buNone/>
              <a:defRPr/>
            </a:pPr>
            <a:r>
              <a:rPr lang="ru-RU" altLang="ru-RU" sz="1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Поступления от уплаты налогов, установленных Налоговым Кодексом Российской Федерации и нормативными актами органов местного самоуправления</a:t>
            </a:r>
          </a:p>
          <a:p>
            <a:pPr eaLnBrk="1" hangingPunct="1">
              <a:buClr>
                <a:srgbClr val="31B6FD"/>
              </a:buClr>
              <a:buNone/>
              <a:defRPr/>
            </a:pPr>
            <a:r>
              <a:rPr lang="ru-RU" altLang="ru-RU" sz="1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акцизы</a:t>
            </a:r>
          </a:p>
          <a:p>
            <a:pPr eaLnBrk="1" hangingPunct="1">
              <a:buClr>
                <a:srgbClr val="31B6FD"/>
              </a:buClr>
              <a:buNone/>
              <a:defRPr/>
            </a:pPr>
            <a:r>
              <a:rPr lang="ru-RU" altLang="ru-RU" sz="1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налог на доходы физических лиц</a:t>
            </a:r>
          </a:p>
          <a:p>
            <a:pPr eaLnBrk="1" hangingPunct="1">
              <a:buClr>
                <a:srgbClr val="31B6FD"/>
              </a:buClr>
              <a:buNone/>
              <a:defRPr/>
            </a:pPr>
            <a:r>
              <a:rPr lang="ru-RU" altLang="ru-RU" sz="1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налоги на совокупный доход</a:t>
            </a:r>
          </a:p>
          <a:p>
            <a:pPr eaLnBrk="1" hangingPunct="1">
              <a:buClr>
                <a:srgbClr val="31B6FD"/>
              </a:buClr>
              <a:buNone/>
              <a:defRPr/>
            </a:pPr>
            <a:r>
              <a:rPr lang="ru-RU" altLang="ru-RU" sz="1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налоги на имущество</a:t>
            </a:r>
          </a:p>
          <a:p>
            <a:pPr eaLnBrk="1" hangingPunct="1">
              <a:buClr>
                <a:srgbClr val="31B6FD"/>
              </a:buClr>
              <a:buNone/>
              <a:defRPr/>
            </a:pPr>
            <a:r>
              <a:rPr lang="ru-RU" altLang="ru-RU" sz="1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другие налоги</a:t>
            </a:r>
          </a:p>
          <a:p>
            <a:pPr marL="0" indent="0" algn="ctr" eaLnBrk="1" hangingPunct="1">
              <a:buClr>
                <a:srgbClr val="31B6FD"/>
              </a:buClr>
              <a:buFont typeface="Symbol" pitchFamily="18" charset="2"/>
              <a:buNone/>
              <a:defRPr/>
            </a:pPr>
            <a:endParaRPr lang="ru-RU" altLang="ru-RU" sz="1100" b="1" dirty="0">
              <a:solidFill>
                <a:srgbClr val="7030A0"/>
              </a:solidFill>
              <a:latin typeface="Candara"/>
            </a:endParaRPr>
          </a:p>
          <a:p>
            <a:pPr marL="0" indent="0" algn="ctr" eaLnBrk="1" hangingPunct="1">
              <a:buClr>
                <a:srgbClr val="31B6FD"/>
              </a:buClr>
              <a:buFont typeface="Symbol" pitchFamily="18" charset="2"/>
              <a:buNone/>
              <a:defRPr/>
            </a:pPr>
            <a:r>
              <a:rPr lang="ru-RU" altLang="ru-RU" sz="11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  <a:p>
            <a:pPr eaLnBrk="1" hangingPunct="1">
              <a:buClr>
                <a:srgbClr val="31B6FD"/>
              </a:buClr>
              <a:buNone/>
              <a:defRPr/>
            </a:pPr>
            <a:r>
              <a:rPr lang="ru-RU" altLang="ru-RU" sz="1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доходы от использования муниципального имущества </a:t>
            </a:r>
          </a:p>
          <a:p>
            <a:pPr eaLnBrk="1" hangingPunct="1">
              <a:buClr>
                <a:srgbClr val="31B6FD"/>
              </a:buClr>
              <a:buNone/>
              <a:defRPr/>
            </a:pPr>
            <a:r>
              <a:rPr lang="ru-RU" altLang="ru-RU" sz="1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платежи при пользовании природными ресурсами</a:t>
            </a:r>
          </a:p>
          <a:p>
            <a:pPr eaLnBrk="1" hangingPunct="1">
              <a:buClr>
                <a:srgbClr val="31B6FD"/>
              </a:buClr>
              <a:buNone/>
              <a:defRPr/>
            </a:pPr>
            <a:r>
              <a:rPr lang="ru-RU" altLang="ru-RU" sz="1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 доходы от продажи материальных и нематериальных активов</a:t>
            </a:r>
          </a:p>
          <a:p>
            <a:pPr eaLnBrk="1" hangingPunct="1">
              <a:buClr>
                <a:srgbClr val="31B6FD"/>
              </a:buClr>
              <a:buNone/>
              <a:defRPr/>
            </a:pPr>
            <a:r>
              <a:rPr lang="ru-RU" altLang="ru-RU" sz="1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штрафы, санкции, возмещение ущерба</a:t>
            </a:r>
          </a:p>
          <a:p>
            <a:pPr eaLnBrk="1" hangingPunct="1">
              <a:buClr>
                <a:srgbClr val="31B6FD"/>
              </a:buClr>
              <a:defRPr/>
            </a:pPr>
            <a:endParaRPr lang="ru-RU" altLang="ru-RU" sz="1100" dirty="0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Текст 13"/>
          <p:cNvSpPr txBox="1">
            <a:spLocks/>
          </p:cNvSpPr>
          <p:nvPr/>
        </p:nvSpPr>
        <p:spPr bwMode="auto">
          <a:xfrm>
            <a:off x="4929190" y="1071546"/>
            <a:ext cx="33845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defRPr sz="2400" b="0" i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Clr>
                <a:srgbClr val="31B6FD"/>
              </a:buClr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andara"/>
              </a:rPr>
              <a:t>Безвозмездные поступления</a:t>
            </a:r>
          </a:p>
        </p:txBody>
      </p:sp>
      <p:sp>
        <p:nvSpPr>
          <p:cNvPr id="7" name="Объект 14"/>
          <p:cNvSpPr txBox="1">
            <a:spLocks/>
          </p:cNvSpPr>
          <p:nvPr/>
        </p:nvSpPr>
        <p:spPr bwMode="auto">
          <a:xfrm>
            <a:off x="4786314" y="2143116"/>
            <a:ext cx="382270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0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Symbol" pitchFamily="18" charset="2"/>
              <a:buNone/>
              <a:defRPr/>
            </a:pPr>
            <a:r>
              <a:rPr lang="ru-RU" altLang="ru-RU" sz="11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  <a:p>
            <a:pPr eaLnBrk="1" hangingPunct="1">
              <a:defRPr/>
            </a:pPr>
            <a:endParaRPr lang="ru-RU" altLang="ru-RU" sz="11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дотации; </a:t>
            </a:r>
          </a:p>
          <a:p>
            <a:pPr>
              <a:buNone/>
            </a:pPr>
            <a:r>
              <a:rPr lang="ru-RU" sz="1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субсидии; </a:t>
            </a:r>
          </a:p>
          <a:p>
            <a:pPr>
              <a:buNone/>
            </a:pPr>
            <a:r>
              <a:rPr lang="ru-RU" sz="1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субвенции; </a:t>
            </a:r>
          </a:p>
          <a:p>
            <a:pPr>
              <a:buNone/>
            </a:pPr>
            <a:r>
              <a:rPr lang="ru-RU" sz="1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иные межбюджетные трансферты;</a:t>
            </a:r>
          </a:p>
          <a:p>
            <a:pPr eaLnBrk="1" hangingPunct="1">
              <a:defRPr/>
            </a:pPr>
            <a:endParaRPr lang="ru-RU" altLang="ru-RU" sz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  <a:defRPr/>
            </a:pPr>
            <a:r>
              <a:rPr lang="ru-RU" altLang="ru-RU" sz="1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от негосударственных органов</a:t>
            </a:r>
          </a:p>
          <a:p>
            <a:pPr eaLnBrk="1" hangingPunct="1">
              <a:buNone/>
              <a:defRPr/>
            </a:pPr>
            <a:r>
              <a:rPr lang="ru-RU" altLang="ru-RU" sz="1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Другие безвозмездные поступления</a:t>
            </a:r>
          </a:p>
          <a:p>
            <a:pPr algn="ctr" eaLnBrk="1" hangingPunct="1">
              <a:defRPr/>
            </a:pPr>
            <a:endParaRPr lang="ru-RU" altLang="ru-RU" sz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15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bydiet-01\Desktop\d-ма-ые-ю-и-хороший-профит-649443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5143512"/>
            <a:ext cx="2286016" cy="15398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285720" y="857232"/>
            <a:ext cx="8501122" cy="5572164"/>
          </a:xfrm>
          <a:prstGeom prst="rect">
            <a:avLst/>
          </a:prstGeom>
          <a:gradFill>
            <a:gsLst>
              <a:gs pos="84000">
                <a:srgbClr val="FEB80A">
                  <a:lumMod val="60000"/>
                  <a:lumOff val="40000"/>
                </a:srgbClr>
              </a:gs>
              <a:gs pos="50000">
                <a:srgbClr val="3891A7">
                  <a:tint val="44500"/>
                  <a:satMod val="160000"/>
                </a:srgbClr>
              </a:gs>
              <a:gs pos="100000">
                <a:srgbClr val="3891A7">
                  <a:tint val="23500"/>
                  <a:satMod val="160000"/>
                </a:srgbClr>
              </a:gs>
            </a:gsLst>
            <a:lin ang="2700000" scaled="1"/>
          </a:gradFill>
          <a:ln>
            <a:noFill/>
          </a:ln>
          <a:effectLst>
            <a:outerShdw blurRad="152400" dist="50800" dir="5400000" algn="ctr" rotWithShape="0">
              <a:srgbClr val="000000"/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endParaRPr lang="ru-RU" altLang="ru-RU" dirty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915816" y="2708920"/>
            <a:ext cx="3528392" cy="1693835"/>
            <a:chOff x="1736" y="2070"/>
            <a:chExt cx="2420" cy="834"/>
          </a:xfrm>
          <a:effectLst>
            <a:outerShdw blurRad="228600" dist="152400" dir="10020000" algn="ctr" rotWithShape="0">
              <a:srgbClr val="000000">
                <a:alpha val="99000"/>
              </a:srgbClr>
            </a:outerShdw>
          </a:effectLst>
        </p:grpSpPr>
        <p:pic>
          <p:nvPicPr>
            <p:cNvPr id="3" name="Picture 4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6">
                  <a:tint val="45000"/>
                  <a:satMod val="400000"/>
                </a:schemeClr>
              </a:duotone>
              <a:lum bright="19000" contrast="14000"/>
            </a:blip>
            <a:srcRect/>
            <a:stretch>
              <a:fillRect/>
            </a:stretch>
          </p:blipFill>
          <p:spPr bwMode="auto">
            <a:xfrm>
              <a:off x="1736" y="2070"/>
              <a:ext cx="2420" cy="834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44450"/>
              <a:bevelB w="127000"/>
            </a:sp3d>
          </p:spPr>
        </p:pic>
        <p:sp>
          <p:nvSpPr>
            <p:cNvPr id="4" name="Text Box 5"/>
            <p:cNvSpPr txBox="1">
              <a:spLocks noChangeArrowheads="1"/>
            </p:cNvSpPr>
            <p:nvPr/>
          </p:nvSpPr>
          <p:spPr bwMode="auto">
            <a:xfrm>
              <a:off x="2098" y="2199"/>
              <a:ext cx="1803" cy="574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44450"/>
              <a:bevelB w="127000"/>
            </a:sp3d>
          </p:spPr>
          <p:txBody>
            <a:bodyPr lIns="90000" tIns="46800" rIns="90000" bIns="468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>
                <a:buSzPct val="100000"/>
                <a:defRPr/>
              </a:pPr>
              <a:r>
                <a:rPr lang="ru-RU" altLang="ru-RU" sz="2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Доходы бюджета  1181348,354</a:t>
              </a:r>
              <a:r>
                <a:rPr lang="ru-RU" altLang="ru-RU" sz="2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2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тыс. руб.</a:t>
              </a:r>
            </a:p>
          </p:txBody>
        </p:sp>
      </p:grp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998937" y="4402755"/>
            <a:ext cx="3168352" cy="2017305"/>
            <a:chOff x="2008" y="2911"/>
            <a:chExt cx="1683" cy="1279"/>
          </a:xfrm>
          <a:effectLst>
            <a:outerShdw blurRad="114300" dist="25400" dir="5400000" algn="ctr" rotWithShape="0">
              <a:srgbClr val="000000"/>
            </a:outerShdw>
          </a:effectLst>
        </p:grpSpPr>
        <p:pic>
          <p:nvPicPr>
            <p:cNvPr id="6" name="Picture 9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14000" contrast="40000"/>
            </a:blip>
            <a:srcRect/>
            <a:stretch>
              <a:fillRect/>
            </a:stretch>
          </p:blipFill>
          <p:spPr bwMode="auto">
            <a:xfrm>
              <a:off x="2008" y="2911"/>
              <a:ext cx="1683" cy="1279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2262" y="3502"/>
              <a:ext cx="1175" cy="56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>
                <a:buSzPct val="100000"/>
                <a:defRPr/>
              </a:pPr>
              <a:r>
                <a:rPr lang="ru-RU" alt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Безвозмездные поступления  887334,907  тыс. руб.</a:t>
              </a:r>
            </a:p>
          </p:txBody>
        </p:sp>
      </p:grpSp>
      <p:grpSp>
        <p:nvGrpSpPr>
          <p:cNvPr id="8" name="Group 8"/>
          <p:cNvGrpSpPr>
            <a:grpSpLocks/>
          </p:cNvGrpSpPr>
          <p:nvPr/>
        </p:nvGrpSpPr>
        <p:grpSpPr bwMode="auto">
          <a:xfrm rot="8199406">
            <a:off x="620890" y="1375929"/>
            <a:ext cx="2951413" cy="2274330"/>
            <a:chOff x="2084" y="2881"/>
            <a:chExt cx="1683" cy="1256"/>
          </a:xfrm>
          <a:effectLst>
            <a:outerShdw blurRad="88900" dist="25400" dir="5400000" algn="ctr" rotWithShape="0">
              <a:srgbClr val="000000">
                <a:alpha val="97000"/>
              </a:srgbClr>
            </a:outerShdw>
          </a:effectLst>
        </p:grpSpPr>
        <p:pic>
          <p:nvPicPr>
            <p:cNvPr id="9" name="Picture 9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14000" contrast="40000"/>
            </a:blip>
            <a:srcRect/>
            <a:stretch>
              <a:fillRect/>
            </a:stretch>
          </p:blipFill>
          <p:spPr bwMode="auto">
            <a:xfrm>
              <a:off x="2084" y="2881"/>
              <a:ext cx="1683" cy="1256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rgbClr val="7030A0"/>
              </a:outerShdw>
            </a:effectLst>
          </p:spPr>
        </p:pic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 rot="10875533">
              <a:off x="2262" y="3502"/>
              <a:ext cx="1175" cy="56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>
                <a:buSzPct val="100000"/>
                <a:defRPr/>
              </a:pPr>
              <a:r>
                <a:rPr lang="ru-RU" alt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Налоговые доходы   260456,944 тыс. руб.</a:t>
              </a:r>
            </a:p>
          </p:txBody>
        </p:sp>
      </p:grpSp>
      <p:grpSp>
        <p:nvGrpSpPr>
          <p:cNvPr id="11" name="Group 8"/>
          <p:cNvGrpSpPr>
            <a:grpSpLocks/>
          </p:cNvGrpSpPr>
          <p:nvPr/>
        </p:nvGrpSpPr>
        <p:grpSpPr bwMode="auto">
          <a:xfrm rot="13449789">
            <a:off x="5640758" y="1430850"/>
            <a:ext cx="3170844" cy="2240561"/>
            <a:chOff x="2008" y="2911"/>
            <a:chExt cx="1683" cy="1279"/>
          </a:xfrm>
          <a:effectLst>
            <a:outerShdw blurRad="50800" dist="25400" dir="5400000" algn="ctr" rotWithShape="0">
              <a:srgbClr val="000000">
                <a:alpha val="80000"/>
              </a:srgbClr>
            </a:outerShdw>
          </a:effectLst>
        </p:grpSpPr>
        <p:pic>
          <p:nvPicPr>
            <p:cNvPr id="12" name="Picture 9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14000" contrast="40000"/>
            </a:blip>
            <a:srcRect/>
            <a:stretch>
              <a:fillRect/>
            </a:stretch>
          </p:blipFill>
          <p:spPr bwMode="auto">
            <a:xfrm>
              <a:off x="2008" y="2911"/>
              <a:ext cx="1683" cy="1279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 rot="10943241">
              <a:off x="2262" y="3502"/>
              <a:ext cx="1175" cy="56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>
                <a:buSzPct val="100000"/>
                <a:defRPr/>
              </a:pPr>
              <a:r>
                <a:rPr lang="ru-RU" alt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Неналоговые доходы </a:t>
              </a:r>
            </a:p>
            <a:p>
              <a:pPr algn="ctr">
                <a:buSzPct val="100000"/>
                <a:defRPr/>
              </a:pPr>
              <a:r>
                <a:rPr lang="ru-RU" alt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33556,503 тыс.руб.</a:t>
              </a: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571472" y="0"/>
            <a:ext cx="76438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SzPct val="100000"/>
              <a:defRPr/>
            </a:pPr>
            <a:r>
              <a:rPr lang="ru-RU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Доходы бюджета муниципального образования</a:t>
            </a:r>
          </a:p>
          <a:p>
            <a:pPr algn="ctr" eaLnBrk="1" hangingPunct="1">
              <a:buSzPct val="100000"/>
              <a:defRPr/>
            </a:pPr>
            <a:r>
              <a:rPr lang="ru-RU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Юрьев-Польский район за 2022 год</a:t>
            </a:r>
          </a:p>
        </p:txBody>
      </p:sp>
      <p:pic>
        <p:nvPicPr>
          <p:cNvPr id="18" name="Picture 6" descr="C:\Documents and Settings\Bydjet-01\Рабочий стол\logo_forschung_publikation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4143380"/>
            <a:ext cx="2296165" cy="1854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H:\Фомина\Герб ЮП район (ходовой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104775"/>
            <a:ext cx="852488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9252336"/>
              </p:ext>
            </p:extLst>
          </p:nvPr>
        </p:nvGraphicFramePr>
        <p:xfrm>
          <a:off x="323850" y="1285860"/>
          <a:ext cx="8462992" cy="5311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214290"/>
            <a:ext cx="8072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100000"/>
              <a:buFont typeface="Times New Roman" pitchFamily="18" charset="0"/>
              <a:buNone/>
              <a:defRPr/>
            </a:pPr>
            <a:r>
              <a:rPr lang="ru-RU" sz="2400" i="1" dirty="0">
                <a:solidFill>
                  <a:srgbClr val="7030A0"/>
                </a:solidFill>
                <a:latin typeface="Times New Roman" pitchFamily="18" charset="0"/>
              </a:rPr>
              <a:t>Структура налоговых доходов местного бюджета </a:t>
            </a:r>
          </a:p>
          <a:p>
            <a:pPr algn="ctr">
              <a:buSzPct val="100000"/>
              <a:buFont typeface="Times New Roman" pitchFamily="18" charset="0"/>
              <a:buNone/>
              <a:defRPr/>
            </a:pPr>
            <a:r>
              <a:rPr lang="ru-RU" sz="2400" i="1" dirty="0">
                <a:solidFill>
                  <a:srgbClr val="7030A0"/>
                </a:solidFill>
                <a:latin typeface="Times New Roman" pitchFamily="18" charset="0"/>
              </a:rPr>
              <a:t>за 2022 год</a:t>
            </a:r>
          </a:p>
        </p:txBody>
      </p:sp>
      <p:pic>
        <p:nvPicPr>
          <p:cNvPr id="5" name="Picture 2" descr="H:\Фомина\Герб ЮП район (ходовой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0" y="104775"/>
            <a:ext cx="852488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0501056"/>
              </p:ext>
            </p:extLst>
          </p:nvPr>
        </p:nvGraphicFramePr>
        <p:xfrm>
          <a:off x="142844" y="1000108"/>
          <a:ext cx="8858280" cy="564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-214346" y="214290"/>
            <a:ext cx="8572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100000"/>
              <a:buFont typeface="Times New Roman" pitchFamily="18" charset="0"/>
              <a:buNone/>
              <a:defRPr/>
            </a:pPr>
            <a:r>
              <a:rPr lang="ru-RU" i="1" dirty="0">
                <a:solidFill>
                  <a:srgbClr val="00B050"/>
                </a:solidFill>
                <a:latin typeface="Times New Roman" pitchFamily="18" charset="0"/>
              </a:rPr>
              <a:t>Структура доходов бюджета муниципального образования</a:t>
            </a:r>
          </a:p>
          <a:p>
            <a:pPr algn="ctr">
              <a:buSzPct val="100000"/>
              <a:buFont typeface="Times New Roman" pitchFamily="18" charset="0"/>
              <a:buNone/>
              <a:defRPr/>
            </a:pPr>
            <a:r>
              <a:rPr lang="ru-RU" i="1" dirty="0">
                <a:solidFill>
                  <a:srgbClr val="00B050"/>
                </a:solidFill>
                <a:latin typeface="Times New Roman" pitchFamily="18" charset="0"/>
              </a:rPr>
              <a:t> Юрьев-Польский район за 2020-2022 годы</a:t>
            </a:r>
          </a:p>
        </p:txBody>
      </p:sp>
      <p:pic>
        <p:nvPicPr>
          <p:cNvPr id="5" name="Picture 2" descr="H:\Фомина\Герб ЮП район (ходовой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0" y="104775"/>
            <a:ext cx="852488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936073" y="857232"/>
            <a:ext cx="11997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>
              <a:buSzPct val="100000"/>
              <a:defRPr/>
            </a:pPr>
            <a:r>
              <a:rPr lang="ru-RU" sz="1400" dirty="0">
                <a:solidFill>
                  <a:srgbClr val="7030A0"/>
                </a:solidFill>
                <a:latin typeface="Times New Roman" pitchFamily="18" charset="0"/>
              </a:rPr>
              <a:t>(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</a:rPr>
              <a:t>тыс. рублей</a:t>
            </a:r>
            <a:r>
              <a:rPr lang="ru-RU" sz="1400" dirty="0">
                <a:solidFill>
                  <a:srgbClr val="7030A0"/>
                </a:solidFill>
                <a:latin typeface="Times New Roman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107504" y="260648"/>
            <a:ext cx="8856984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endParaRPr lang="ru-RU" altLang="ru-RU" sz="1500" dirty="0">
              <a:solidFill>
                <a:schemeClr val="tx1"/>
              </a:solidFill>
              <a:latin typeface="Times New Roman" pitchFamily="16" charset="0"/>
              <a:cs typeface="Times New Roman" pitchFamily="16" charset="0"/>
            </a:endParaRPr>
          </a:p>
          <a:p>
            <a:pPr algn="just"/>
            <a:endParaRPr lang="ru-RU" altLang="ru-RU" sz="1500" dirty="0">
              <a:solidFill>
                <a:schemeClr val="tx1"/>
              </a:solidFill>
              <a:latin typeface="Times New Roman" pitchFamily="16" charset="0"/>
              <a:cs typeface="Times New Roman" pitchFamily="16" charset="0"/>
            </a:endParaRPr>
          </a:p>
          <a:p>
            <a:pPr algn="just"/>
            <a:endParaRPr lang="ru-RU" altLang="ru-RU" sz="1500" dirty="0">
              <a:solidFill>
                <a:schemeClr val="tx1"/>
              </a:solidFill>
              <a:latin typeface="Times New Roman" pitchFamily="16" charset="0"/>
              <a:cs typeface="Times New Roman" pitchFamily="16" charset="0"/>
            </a:endParaRPr>
          </a:p>
          <a:p>
            <a:pPr algn="just"/>
            <a:endParaRPr lang="ru-RU" altLang="ru-RU" sz="1400" dirty="0">
              <a:solidFill>
                <a:schemeClr val="tx1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285728"/>
            <a:ext cx="8786874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 Налоговые доходы поступили в объеме 260456,9 тыс. рублей (88,6% в общей сумме налоговых и неналоговых доходов) или 102,8% к уточненным годовым назначениям, что на 34337,4 тыс. рублей выше, чем поступило в 2021 году.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	 Главным источником налоговых доходов являются платежи, администрируемые межрайонной ИФНС России №3 по Владимирской области. В структуре налоговых доходов бюджета поступление федеральных налогов (налог на доходы физических лиц, акцизы, налог на добычу полезных ископаемых, госпошлина) составляет 77,5%, специальных налоговых режимов (налог, взимаемый в связи с применением упрощенной системы налогообложения, задолженность по единому налогу на вмененный доход, сельхозналог, налог, взимаемый в связи с применением патентной системы налогообложения) 19,8%, региональных налогов (транспортный налог) 2,7%.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Наибольший удельный вес в составе налоговых доходов составляют: налог на доходы физических лиц — 67,6% (в 2021г. - 69,1%), налоги на совокупный доход — 19,8% (в 2021г. - 18,5%), акцизы - 8,2% (в 2021 году - 7,8%).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Поступление налога на доходы физических лиц составило 176210,4 тыс. рублей, или 103,1% к уточненным годовым назначениям.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Поступления доходов от уплаты  акцизов по подакцизным товарам, производимым на территории Российской Федерации составили 21279,0 тыс. рублей.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План по поступлению налогов на совокупный доход на 2022 год  в сумме 50078,0 тыс. рублей выполнен на 103,0% или в сумме 51587,7 тыс. рублей.   </a:t>
            </a:r>
          </a:p>
          <a:p>
            <a:pPr algn="just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Поступление доходов от налога, взимаемого в связи с применением упрощенной системы налогообложения составило 37997,9 тыс. рублей или 101,8% к уточненным годовым назначениям. 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Единый налог на вмененный доход для отдельных видов деятельности исполнен в сумме (-60,8) тыс. рублей или 95,0% от плановых назначений. Относительно уровня 2021 года поступления данного налога снизились на  3 539,1 тыс. рублей в связи с отменой его с 01 января 2021 года. </a:t>
            </a:r>
          </a:p>
          <a:p>
            <a:pPr algn="just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Поступления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налогу, взимаемому  в связи с применением патентной системы налогообложения составили 5238,3 тыс. рублей или 119,1% к  уточненным годовым назначениям.</a:t>
            </a:r>
          </a:p>
          <a:p>
            <a:pPr algn="just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По единому сельскохозяйственному налогу поступило 8412,3 тыс. рублей при плане 8412 тыс.рублей (100% к уточненным годовым назначениям).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1357298"/>
            <a:ext cx="850109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Представленная брошюра «Бюджет Юрьев-Польского района» подготовлен в рамках мероприятий, направленных на повышение уровня открытости и понятности бюджетных данных, а также финансовой грамотности населения муниципального образования. 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Брошюра иллюстрирует отдельные показатели социально-экономического развития Юрьев-Польского района. Основными целями подготовки брошюры являются укрепление взаимодействия с гражданами по вопросам финансово-бюджетной сферы, обеспечение конституционных прав граждан на получение информации, соблюдение принципа прозрачности (открытости) бюджета, установленного Бюджетным кодексом Российской Федерации, а также построение эффективной системы общественного контроля в сфере  управления муниципальными финансами. 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Информация, отраженная в настоящей брошюре, предназначена для широкого круга лиц и призвана сформировать у читателя всестороннее представление о бюджете муниципального образования Юрьев-Польского района с целью повышения степени участия граждан в бюджетном процессе муниципального образования.</a:t>
            </a:r>
          </a:p>
        </p:txBody>
      </p:sp>
      <p:pic>
        <p:nvPicPr>
          <p:cNvPr id="3" name="Picture 2" descr="H:\Фомина\Герб ЮП район (ходовой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62" y="142852"/>
            <a:ext cx="923925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285728"/>
            <a:ext cx="85011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Налоги на имущество (транспортный налог с физических лиц) поступили в сумме 6949,9 тыс. рублей или 102,2% к уточненным годовым назначениям.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Государственной пошлины поступило в  бюджет муниципального образования Юрьев-Польский район  в сумме 4137,8 тыс. рублей (100,6% к плану 2022 года и 117,1% к уровню поступления 2021 года).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Налог на добычу общераспространенных полезных ископаемых исполнен в сумме 292,1 тыс. рублей или на 100,0% к уточненным годовым назначениям. </a:t>
            </a:r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0144930"/>
              </p:ext>
            </p:extLst>
          </p:nvPr>
        </p:nvGraphicFramePr>
        <p:xfrm>
          <a:off x="323850" y="1214422"/>
          <a:ext cx="8320116" cy="5383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85720" y="214290"/>
            <a:ext cx="75009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100000"/>
              <a:buFont typeface="Times New Roman" pitchFamily="18" charset="0"/>
              <a:buNone/>
              <a:defRPr/>
            </a:pPr>
            <a:r>
              <a:rPr lang="ru-RU" i="1" dirty="0">
                <a:solidFill>
                  <a:srgbClr val="00B050"/>
                </a:solidFill>
                <a:latin typeface="Times New Roman" pitchFamily="18" charset="0"/>
              </a:rPr>
              <a:t>Структура неналоговых доходов муниципального образования  Юрьев-Польский район  за 2022 год</a:t>
            </a:r>
          </a:p>
        </p:txBody>
      </p:sp>
      <p:pic>
        <p:nvPicPr>
          <p:cNvPr id="5" name="Picture 2" descr="H:\Фомина\Герб ЮП район (ходовой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0" y="104775"/>
            <a:ext cx="852488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55466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56448"/>
            <a:ext cx="87129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42852"/>
            <a:ext cx="857256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Неналоговых доходов за 2022 год мобилизовано в бюджет муниципального образования Юрьев-Польский район в сумме 33556,5 тыс. рублей или 103,3% к годовым бюджетным назначениям. 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План по доходам от использования имущества, находящегося в государственной и муниципальной собственности на 2022 год в сумме 24655 тыс. рублей исполнен в сумме 25506,6 тыс. рублей, или на 103,5%, к уточненным годовым назначениям. В разрезе доходных источников картина сложилась следующим образом: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поступление доходов в виде прибыли, приходящейся на доли в уставных (складочных) капиталах хозяйственных товариществ и обществ, или дивидендов по акциям, принадлежащим муниципальным районам составило 1087,5 тыс. рублей, или 100% к уточненным годовым назначениям. 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поступления процентов, полученных от предоставления бюджетных кредитов внутри страны за счет средств бюджетов муниципальных районов исполнено в размере 2,0 тыс. рублей, 100% от бюджетных назначений. 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план по доходам, полученным в виде арендной платы за земельные участки выполнен на 109,5%; при плане 6222,0 тыс. рублей фактически поступило 6 812,5 тыс. рублей.  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план по доходам от сдачи в аренду имущества, находящегося в оперативном управлении органов управления муниципальных районов выполнен на 101,6%, при плане 15 300,0 тыс. рублей фактически поступило    15 540,3 тыс. рублей.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 - план по доходам от перечисления части прибыли, остающейся после уплаты налогов и иных обязательных платежей муниципальных унитарных предприятий, созданных муниципальными районами составил 164,0 тыс. рублей, выполнен в сумме 164,5 тыс. рублей, на 100,3%, 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 по прочим доходам от использования имущества составил 1879,0 тыс. рублей, исполнен в сумме 1899,8 тыс. рублей или на 101,1%. В состав данных доходов входят: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1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Прочие поступления от использования имущества, находящегося в государственной и муниципальной собственности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казенных),уточненный план  — на  2022 год в сумме 1792,0 тыс. рублей исполнены на 100,4% в сумме 1799,4 тыс. рублей.  </a:t>
            </a:r>
          </a:p>
          <a:p>
            <a:pPr algn="just">
              <a:buFontTx/>
              <a:buChar char="-"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286808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  </a:t>
            </a:r>
            <a:r>
              <a:rPr lang="en-US" dirty="0"/>
              <a:t> </a:t>
            </a:r>
            <a:r>
              <a:rPr lang="ru-RU" dirty="0"/>
              <a:t> 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Плата, поступившая в рамках договора за предоставление права на размещение и эксплуатацию нестационарного торгового объекта, установку и эксплуатацию рекламных конструкций на землях или земельных участках, находящихся в государственной или муниципальной собственности, и на землях или земельных участках, государственная собственность на которые не разграничена, к уточненный план  —  2022 год в сумме 87,0 тыс. рублей исполнены на 100,4 тыс. рублей или на 115,4% к уточненным годовым значениям.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План по поступлению платежей при пользовании природными ресурсами за 2022 год в сумме 524,0 тыс. рублей выполнен в сумме 524,4 тыс. рублей или на 100,1%. 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Доходы от оказания платных услуг и компенсации затрат государства сложились в сумме 204,4 тыс. рублей при плане 204,0 тыс. рублей, или 100,2%. 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План по доходам от продажи материальных и нематериальных активов в сумме 6303,0 тыс. рублей, исполнен в сумме 6537,5 тыс. рублей или на 103,7%. 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Денежные взыскания (штрафы) за 2022 год поступили в сумме 783,6 тыс. рублей или 98,0% к уточненным годовым назначениям (план — 800 тыс.рублей).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241113063"/>
              </p:ext>
            </p:extLst>
          </p:nvPr>
        </p:nvGraphicFramePr>
        <p:xfrm>
          <a:off x="571472" y="1357298"/>
          <a:ext cx="7704856" cy="5056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142976" y="285728"/>
            <a:ext cx="721523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SzPct val="100000"/>
              <a:defRPr/>
            </a:pPr>
            <a:r>
              <a:rPr lang="ru-RU" i="1" dirty="0">
                <a:solidFill>
                  <a:srgbClr val="00B050"/>
                </a:solidFill>
                <a:latin typeface="Times New Roman" pitchFamily="18" charset="0"/>
              </a:rPr>
              <a:t>Динамика исполнения  расходов бюджета муниципального</a:t>
            </a:r>
          </a:p>
          <a:p>
            <a:pPr algn="ctr" eaLnBrk="1" hangingPunct="1">
              <a:buSzPct val="100000"/>
              <a:defRPr/>
            </a:pPr>
            <a:r>
              <a:rPr lang="ru-RU" i="1" dirty="0">
                <a:solidFill>
                  <a:srgbClr val="00B050"/>
                </a:solidFill>
                <a:latin typeface="Times New Roman" pitchFamily="18" charset="0"/>
              </a:rPr>
              <a:t> образования Юрьев-Польский район</a:t>
            </a:r>
          </a:p>
          <a:p>
            <a:pPr algn="ctr" eaLnBrk="1" hangingPunct="1">
              <a:buSzPct val="100000"/>
              <a:defRPr/>
            </a:pPr>
            <a:r>
              <a:rPr lang="ru-RU" i="1" dirty="0">
                <a:solidFill>
                  <a:srgbClr val="00B050"/>
                </a:solidFill>
                <a:latin typeface="Times New Roman" pitchFamily="18" charset="0"/>
              </a:rPr>
              <a:t> за 2020-2022 годы </a:t>
            </a:r>
          </a:p>
          <a:p>
            <a:pPr algn="r" eaLnBrk="1" hangingPunct="1">
              <a:buSzPct val="100000"/>
              <a:defRPr/>
            </a:pPr>
            <a:r>
              <a:rPr lang="ru-RU" sz="1600" dirty="0">
                <a:solidFill>
                  <a:srgbClr val="7030A0"/>
                </a:solidFill>
                <a:latin typeface="Times New Roman" pitchFamily="18" charset="0"/>
              </a:rPr>
              <a:t>(тыс. рублей)</a:t>
            </a:r>
          </a:p>
        </p:txBody>
      </p:sp>
      <p:pic>
        <p:nvPicPr>
          <p:cNvPr id="5" name="Picture 2" descr="H:\Фомина\Герб ЮП район (ходовой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0" y="104775"/>
            <a:ext cx="852488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77898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9458958"/>
              </p:ext>
            </p:extLst>
          </p:nvPr>
        </p:nvGraphicFramePr>
        <p:xfrm>
          <a:off x="0" y="857232"/>
          <a:ext cx="8827392" cy="4494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2772" name="TextBox 3"/>
          <p:cNvSpPr txBox="1">
            <a:spLocks noChangeArrowheads="1"/>
          </p:cNvSpPr>
          <p:nvPr/>
        </p:nvSpPr>
        <p:spPr bwMode="auto">
          <a:xfrm>
            <a:off x="3143240" y="6286520"/>
            <a:ext cx="41434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1400" dirty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Показатели за 2022 год  ( 1216129,146 тыс. рублей) </a:t>
            </a:r>
          </a:p>
        </p:txBody>
      </p:sp>
      <p:sp>
        <p:nvSpPr>
          <p:cNvPr id="32773" name="TextBox 6"/>
          <p:cNvSpPr txBox="1">
            <a:spLocks noChangeArrowheads="1"/>
          </p:cNvSpPr>
          <p:nvPr/>
        </p:nvSpPr>
        <p:spPr bwMode="auto">
          <a:xfrm>
            <a:off x="3143240" y="5929330"/>
            <a:ext cx="444184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Показатели за 2021 год  (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1025994,078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рублей)</a:t>
            </a:r>
          </a:p>
        </p:txBody>
      </p:sp>
      <p:sp>
        <p:nvSpPr>
          <p:cNvPr id="32774" name="AutoShape 6"/>
          <p:cNvSpPr>
            <a:spLocks noChangeArrowheads="1"/>
          </p:cNvSpPr>
          <p:nvPr/>
        </p:nvSpPr>
        <p:spPr bwMode="auto">
          <a:xfrm>
            <a:off x="2714612" y="6357958"/>
            <a:ext cx="360363" cy="180975"/>
          </a:xfrm>
          <a:prstGeom prst="cube">
            <a:avLst>
              <a:gd name="adj" fmla="val 25000"/>
            </a:avLst>
          </a:prstGeom>
          <a:solidFill>
            <a:srgbClr val="00B0F0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32775" name="AutoShape 6"/>
          <p:cNvSpPr>
            <a:spLocks noChangeArrowheads="1"/>
          </p:cNvSpPr>
          <p:nvPr/>
        </p:nvSpPr>
        <p:spPr bwMode="auto">
          <a:xfrm>
            <a:off x="2714612" y="6000768"/>
            <a:ext cx="360363" cy="177800"/>
          </a:xfrm>
          <a:prstGeom prst="cube">
            <a:avLst>
              <a:gd name="adj" fmla="val 25000"/>
            </a:avLst>
          </a:prstGeom>
          <a:solidFill>
            <a:srgbClr val="C00000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 dirty="0">
              <a:solidFill>
                <a:srgbClr val="C00000"/>
              </a:solidFill>
            </a:endParaRPr>
          </a:p>
        </p:txBody>
      </p:sp>
      <p:sp>
        <p:nvSpPr>
          <p:cNvPr id="32776" name="Прямоугольник 4"/>
          <p:cNvSpPr>
            <a:spLocks noChangeArrowheads="1"/>
          </p:cNvSpPr>
          <p:nvPr/>
        </p:nvSpPr>
        <p:spPr bwMode="auto">
          <a:xfrm>
            <a:off x="3143240" y="5572140"/>
            <a:ext cx="41755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1400" dirty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  Показатели за 2020 год (960800,837 тыс. рублей)    </a:t>
            </a: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2714612" y="5643578"/>
            <a:ext cx="360363" cy="180975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 alt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57224" y="142852"/>
            <a:ext cx="72866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SzPct val="100000"/>
              <a:defRPr/>
            </a:pPr>
            <a:r>
              <a:rPr lang="ru-RU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Структура исполнения расходов бюджета муниципального образования Юрьев-Польский район за 2020 -2022 годы</a:t>
            </a:r>
          </a:p>
        </p:txBody>
      </p:sp>
      <p:pic>
        <p:nvPicPr>
          <p:cNvPr id="10" name="Picture 2" descr="H:\Фомина\Герб ЮП район (ходовой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0" y="104775"/>
            <a:ext cx="852488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2671763" y="2393950"/>
            <a:ext cx="4211637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73050" indent="-268288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547688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822325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0969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13890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ts val="400"/>
              </a:spcBef>
              <a:buClrTx/>
              <a:buSzPct val="100000"/>
              <a:buFontTx/>
              <a:buNone/>
            </a:pPr>
            <a:endParaRPr lang="ru-RU" altLang="ru-RU" sz="1600">
              <a:solidFill>
                <a:srgbClr val="073E87"/>
              </a:solidFill>
              <a:latin typeface="Candara" pitchFamily="34" charset="0"/>
            </a:endParaRPr>
          </a:p>
          <a:p>
            <a:pPr eaLnBrk="1" hangingPunct="1">
              <a:spcBef>
                <a:spcPts val="400"/>
              </a:spcBef>
              <a:buClrTx/>
              <a:buSzPct val="100000"/>
              <a:buFontTx/>
              <a:buNone/>
            </a:pPr>
            <a:endParaRPr lang="ru-RU" altLang="ru-RU" sz="1600">
              <a:solidFill>
                <a:srgbClr val="073E87"/>
              </a:solidFill>
              <a:latin typeface="Candara" pitchFamily="34" charset="0"/>
            </a:endParaRPr>
          </a:p>
          <a:p>
            <a:pPr eaLnBrk="1" hangingPunct="1">
              <a:spcBef>
                <a:spcPts val="400"/>
              </a:spcBef>
              <a:buClrTx/>
              <a:buSzPct val="100000"/>
              <a:buFontTx/>
              <a:buNone/>
            </a:pPr>
            <a:endParaRPr lang="ru-RU" altLang="ru-RU" sz="1600">
              <a:solidFill>
                <a:srgbClr val="073E87"/>
              </a:solidFill>
              <a:latin typeface="Candara" pitchFamily="34" charset="0"/>
            </a:endParaRPr>
          </a:p>
          <a:p>
            <a:pPr eaLnBrk="1" hangingPunct="1">
              <a:spcBef>
                <a:spcPts val="400"/>
              </a:spcBef>
              <a:buClrTx/>
              <a:buSzPct val="100000"/>
              <a:buFontTx/>
              <a:buNone/>
            </a:pPr>
            <a:endParaRPr lang="ru-RU" altLang="ru-RU" sz="1600">
              <a:solidFill>
                <a:srgbClr val="073E87"/>
              </a:solidFill>
              <a:latin typeface="Candara" pitchFamily="34" charset="0"/>
            </a:endParaRPr>
          </a:p>
          <a:p>
            <a:pPr eaLnBrk="1" hangingPunct="1">
              <a:spcBef>
                <a:spcPts val="400"/>
              </a:spcBef>
              <a:buClrTx/>
              <a:buSzPct val="100000"/>
              <a:buFontTx/>
              <a:buNone/>
            </a:pPr>
            <a:endParaRPr lang="ru-RU" altLang="ru-RU" sz="1600">
              <a:solidFill>
                <a:srgbClr val="073E87"/>
              </a:solidFill>
              <a:latin typeface="Candara" pitchFamily="34" charset="0"/>
            </a:endParaRPr>
          </a:p>
          <a:p>
            <a:pPr eaLnBrk="1" hangingPunct="1">
              <a:spcBef>
                <a:spcPts val="400"/>
              </a:spcBef>
              <a:buClrTx/>
              <a:buSzPct val="100000"/>
              <a:buFontTx/>
              <a:buNone/>
            </a:pPr>
            <a:endParaRPr lang="ru-RU" altLang="ru-RU" sz="1600">
              <a:solidFill>
                <a:srgbClr val="073E87"/>
              </a:solidFill>
              <a:latin typeface="Candara" pitchFamily="34" charset="0"/>
            </a:endParaRPr>
          </a:p>
          <a:p>
            <a:pPr eaLnBrk="1" hangingPunct="1">
              <a:spcBef>
                <a:spcPts val="700"/>
              </a:spcBef>
              <a:buClrTx/>
              <a:buSzPct val="100000"/>
              <a:buFontTx/>
              <a:buNone/>
            </a:pPr>
            <a:r>
              <a:rPr lang="ru-RU" altLang="ru-RU" sz="2800">
                <a:solidFill>
                  <a:srgbClr val="073E87"/>
                </a:solidFill>
                <a:latin typeface="Candara" pitchFamily="34" charset="0"/>
              </a:rPr>
              <a:t>                                          </a:t>
            </a:r>
          </a:p>
        </p:txBody>
      </p:sp>
      <p:graphicFrame>
        <p:nvGraphicFramePr>
          <p:cNvPr id="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8428752"/>
              </p:ext>
            </p:extLst>
          </p:nvPr>
        </p:nvGraphicFramePr>
        <p:xfrm>
          <a:off x="428596" y="1357298"/>
          <a:ext cx="8208962" cy="511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85786" y="142852"/>
            <a:ext cx="72866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Структура безвозмездных поступлений в бюджет муниципального образования Юрьев-Польский район за 2022 год ( тыс. руб.)</a:t>
            </a:r>
            <a:b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i="1" dirty="0"/>
          </a:p>
        </p:txBody>
      </p:sp>
      <p:pic>
        <p:nvPicPr>
          <p:cNvPr id="6" name="Picture 2" descr="H:\Фомина\Герб ЮП район (ходовой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72450" y="104775"/>
            <a:ext cx="852488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0166" y="285728"/>
            <a:ext cx="6357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SzPct val="100000"/>
              <a:defRPr/>
            </a:pPr>
            <a:r>
              <a:rPr lang="ru-RU" i="1" dirty="0">
                <a:solidFill>
                  <a:srgbClr val="00B050"/>
                </a:solidFill>
                <a:latin typeface="Times New Roman" pitchFamily="18" charset="0"/>
              </a:rPr>
              <a:t>Исполнение расходов бюджета муниципального образования Юрьев-Польский район за 2022 год </a:t>
            </a:r>
          </a:p>
        </p:txBody>
      </p:sp>
      <p:pic>
        <p:nvPicPr>
          <p:cNvPr id="6" name="Picture 4" descr="http://ulpravda.ru/pictures/news/big/70419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14422"/>
            <a:ext cx="7488238" cy="4991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2" descr="H:\Фомина\Герб ЮП район (ходовой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0" y="104775"/>
            <a:ext cx="852488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type="title"/>
          </p:nvPr>
        </p:nvSpPr>
        <p:spPr>
          <a:xfrm>
            <a:off x="1000100" y="142852"/>
            <a:ext cx="7024687" cy="1143000"/>
          </a:xfrm>
        </p:spPr>
        <p:txBody>
          <a:bodyPr rtlCol="0">
            <a:noAutofit/>
          </a:bodyPr>
          <a:lstStyle/>
          <a:p>
            <a:pPr marL="45720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8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marL="45720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средства, за исключением средств, являющихся источниками финансирования дефицита бюджета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357298"/>
            <a:ext cx="8208962" cy="1431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kern="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Формирование расходов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бюджетов.</a:t>
            </a:r>
            <a:br>
              <a:rPr lang="ru-RU" sz="1300" kern="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300" kern="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Принципы формирования расходов бюджета:</a:t>
            </a:r>
            <a:br>
              <a:rPr lang="ru-RU" sz="1300" kern="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300" kern="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 </a:t>
            </a:r>
            <a:r>
              <a:rPr lang="ru-RU" sz="1100" kern="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 разделам;</a:t>
            </a:r>
            <a:br>
              <a:rPr lang="ru-RU" sz="1100" kern="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100" kern="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 по ведомствам;</a:t>
            </a:r>
            <a:br>
              <a:rPr lang="ru-RU" sz="1100" kern="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100" kern="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 по муниципальным программам </a:t>
            </a:r>
            <a:endParaRPr lang="ru-RU" kern="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3"/>
          <p:cNvSpPr txBox="1">
            <a:spLocks/>
          </p:cNvSpPr>
          <p:nvPr/>
        </p:nvSpPr>
        <p:spPr bwMode="auto">
          <a:xfrm>
            <a:off x="1000100" y="3000372"/>
            <a:ext cx="6750067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25000" lnSpcReduction="20000"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0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 algn="ctr" eaLnBrk="1" fontAlgn="auto" hangingPunct="1">
              <a:spcAft>
                <a:spcPts val="0"/>
              </a:spcAft>
              <a:buClr>
                <a:srgbClr val="31B6FD"/>
              </a:buClr>
              <a:buNone/>
              <a:defRPr/>
            </a:pPr>
            <a:r>
              <a:rPr lang="ru-RU" sz="4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Перечень разделов классификации расходов бюджета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rgbClr val="31B6FD"/>
              </a:buClr>
              <a:defRPr/>
            </a:pPr>
            <a:endParaRPr lang="ru-RU" sz="4000" dirty="0">
              <a:solidFill>
                <a:srgbClr val="073E87"/>
              </a:solidFill>
              <a:latin typeface="Candara"/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rgbClr val="31B6FD"/>
              </a:buClr>
              <a:buNone/>
              <a:defRPr/>
            </a:pPr>
            <a:r>
              <a:rPr lang="ru-RU" sz="4800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0100	Общегосударственные вопросы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rgbClr val="31B6FD"/>
              </a:buClr>
              <a:buNone/>
              <a:defRPr/>
            </a:pPr>
            <a:r>
              <a:rPr lang="ru-RU" sz="4800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0200	Национальная оборона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rgbClr val="31B6FD"/>
              </a:buClr>
              <a:buNone/>
              <a:defRPr/>
            </a:pPr>
            <a:r>
              <a:rPr lang="ru-RU" sz="4800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0300	Национальная  безопасность и правоохранительная деятельность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rgbClr val="31B6FD"/>
              </a:buClr>
              <a:buNone/>
              <a:defRPr/>
            </a:pPr>
            <a:r>
              <a:rPr lang="ru-RU" sz="4800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0400	Национальная экономика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rgbClr val="31B6FD"/>
              </a:buClr>
              <a:buNone/>
              <a:defRPr/>
            </a:pPr>
            <a:r>
              <a:rPr lang="ru-RU" sz="4800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0500	Жилищно-коммунальное хозяйство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rgbClr val="31B6FD"/>
              </a:buClr>
              <a:buNone/>
              <a:defRPr/>
            </a:pPr>
            <a:r>
              <a:rPr lang="ru-RU" sz="4800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0600	Охрана окружающей среды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rgbClr val="31B6FD"/>
              </a:buClr>
              <a:buNone/>
              <a:defRPr/>
            </a:pPr>
            <a:r>
              <a:rPr lang="ru-RU" sz="4800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0700	Образование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rgbClr val="31B6FD"/>
              </a:buClr>
              <a:buNone/>
              <a:defRPr/>
            </a:pPr>
            <a:r>
              <a:rPr lang="ru-RU" sz="4800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0800	Культура, кинематография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rgbClr val="31B6FD"/>
              </a:buClr>
              <a:buNone/>
              <a:defRPr/>
            </a:pPr>
            <a:r>
              <a:rPr lang="ru-RU" sz="4800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1000	Социальная политика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rgbClr val="31B6FD"/>
              </a:buClr>
              <a:buNone/>
              <a:defRPr/>
            </a:pPr>
            <a:r>
              <a:rPr lang="ru-RU" sz="4800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1100	Физическая культура и спорт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rgbClr val="31B6FD"/>
              </a:buClr>
              <a:buNone/>
              <a:defRPr/>
            </a:pPr>
            <a:r>
              <a:rPr lang="ru-RU" sz="4800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1200	Средства массовой информации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rgbClr val="31B6FD"/>
              </a:buClr>
              <a:buNone/>
              <a:defRPr/>
            </a:pPr>
            <a:r>
              <a:rPr lang="ru-RU" sz="4800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1300	Обслуживание государственного и муниципального долга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rgbClr val="31B6FD"/>
              </a:buClr>
              <a:buNone/>
              <a:defRPr/>
            </a:pPr>
            <a:r>
              <a:rPr lang="ru-RU" sz="4800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1400	Межбюджетные трансферты</a:t>
            </a:r>
          </a:p>
        </p:txBody>
      </p:sp>
      <p:pic>
        <p:nvPicPr>
          <p:cNvPr id="7" name="Picture 2" descr="H:\Фомина\Герб ЮП район (ходовой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2450" y="104775"/>
            <a:ext cx="852488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87780"/>
              </p:ext>
            </p:extLst>
          </p:nvPr>
        </p:nvGraphicFramePr>
        <p:xfrm>
          <a:off x="214282" y="1000103"/>
          <a:ext cx="8715436" cy="5744211"/>
        </p:xfrm>
        <a:graphic>
          <a:graphicData uri="http://schemas.openxmlformats.org/drawingml/2006/table">
            <a:tbl>
              <a:tblPr/>
              <a:tblGrid>
                <a:gridCol w="4857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871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                                 Наименование показателя</a:t>
                      </a:r>
                    </a:p>
                  </a:txBody>
                  <a:tcPr marL="89983" marR="89983" marT="89682" marB="45693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7200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План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на 2022 год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            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               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83" marR="89983" marT="89682" marB="45693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7200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Факт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за 2022 год</a:t>
                      </a:r>
                    </a:p>
                  </a:txBody>
                  <a:tcPr marL="89983" marR="89983" marT="104346" marB="45693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7200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marL="89983" marR="89983" marT="104346" marB="45693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7200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51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Расходы бюджета - ИТОГО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7200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1269442,075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7200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1216129,146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7200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95,8</a:t>
                      </a:r>
                    </a:p>
                  </a:txBody>
                  <a:tcPr marL="68580" marR="68580" marT="0" marB="0" anchor="b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7200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47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7200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129995,836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7200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109515,715</a:t>
                      </a:r>
                    </a:p>
                  </a:txBody>
                  <a:tcPr marL="68580" marR="68580" marT="0" marB="0" anchor="b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7200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84,2</a:t>
                      </a:r>
                    </a:p>
                  </a:txBody>
                  <a:tcPr marL="68580" marR="68580" marT="0" marB="0" anchor="b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7200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47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Национальная оборона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7200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15,000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7200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13,691</a:t>
                      </a:r>
                    </a:p>
                  </a:txBody>
                  <a:tcPr marL="68580" marR="68580" marT="0" marB="0" anchor="b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7200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91,3</a:t>
                      </a:r>
                    </a:p>
                  </a:txBody>
                  <a:tcPr marL="68580" marR="68580" marT="0" marB="0" anchor="b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7200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47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89983" marR="89983" marT="89682" marB="45693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7200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7592,939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7200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7529,857</a:t>
                      </a:r>
                    </a:p>
                  </a:txBody>
                  <a:tcPr marL="68580" marR="68580" marT="0" marB="0" anchor="b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7200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99,2</a:t>
                      </a:r>
                    </a:p>
                  </a:txBody>
                  <a:tcPr marL="68580" marR="68580" marT="0" marB="0" anchor="b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7200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47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7200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107773,800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7200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105000,600</a:t>
                      </a:r>
                    </a:p>
                  </a:txBody>
                  <a:tcPr marL="68580" marR="68580" marT="0" marB="0" anchor="b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7200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97,4</a:t>
                      </a:r>
                    </a:p>
                  </a:txBody>
                  <a:tcPr marL="68580" marR="68580" marT="0" marB="0" anchor="b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7200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47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7200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97893,250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7200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70769,524</a:t>
                      </a:r>
                    </a:p>
                  </a:txBody>
                  <a:tcPr marL="68580" marR="68580" marT="0" marB="0" anchor="b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7200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72,3</a:t>
                      </a:r>
                    </a:p>
                  </a:txBody>
                  <a:tcPr marL="68580" marR="68580" marT="0" marB="0" anchor="b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7200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47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Охрана окружающей среды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7200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477,156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7200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477,156</a:t>
                      </a:r>
                    </a:p>
                  </a:txBody>
                  <a:tcPr marL="68580" marR="68580" marT="0" marB="0" anchor="b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7200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68580" marR="68580" marT="0" marB="0" anchor="b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7200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47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7200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668877,376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7200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668346,883</a:t>
                      </a:r>
                    </a:p>
                  </a:txBody>
                  <a:tcPr marL="68580" marR="68580" marT="0" marB="0" anchor="b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7200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</a:p>
                  </a:txBody>
                  <a:tcPr marL="68580" marR="68580" marT="0" marB="0" anchor="b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7200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17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Культура,  кинематография</a:t>
                      </a:r>
                    </a:p>
                  </a:txBody>
                  <a:tcPr marL="89983" marR="89983" marT="89682" marB="45693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7200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138941,391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7200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138940,218</a:t>
                      </a:r>
                    </a:p>
                  </a:txBody>
                  <a:tcPr marL="68580" marR="68580" marT="0" marB="0" anchor="b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7200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68580" marR="68580" marT="0" marB="0" anchor="b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7200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47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7200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43050,961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7200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40769,618</a:t>
                      </a:r>
                    </a:p>
                  </a:txBody>
                  <a:tcPr marL="68580" marR="68580" marT="0" marB="0" anchor="b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7200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94,7</a:t>
                      </a:r>
                    </a:p>
                  </a:txBody>
                  <a:tcPr marL="68580" marR="68580" marT="0" marB="0" anchor="b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7200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247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7200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409,324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7200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409,324</a:t>
                      </a:r>
                    </a:p>
                  </a:txBody>
                  <a:tcPr marL="68580" marR="68580" marT="0" marB="0" anchor="b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7200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68580" marR="68580" marT="0" marB="0" anchor="b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7200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247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Средства массовой информации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7200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2008,990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7200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2008,990</a:t>
                      </a:r>
                    </a:p>
                  </a:txBody>
                  <a:tcPr marL="68580" marR="68580" marT="0" marB="0" anchor="b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7200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68580" marR="68580" marT="0" marB="0" anchor="b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7200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9489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Межбюджетные трансферты общего характера бюджетам субъектов Российской Федерации и муниципальных образований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7200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72406,052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7200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72347,570</a:t>
                      </a:r>
                    </a:p>
                  </a:txBody>
                  <a:tcPr marL="68580" marR="68580" marT="0" marB="0" anchor="b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7200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</a:p>
                  </a:txBody>
                  <a:tcPr marL="68580" marR="68580" marT="0" marB="0" anchor="b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7200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9776" name="Line 163"/>
          <p:cNvSpPr>
            <a:spLocks noChangeShapeType="1"/>
          </p:cNvSpPr>
          <p:nvPr/>
        </p:nvSpPr>
        <p:spPr bwMode="auto">
          <a:xfrm>
            <a:off x="6640513" y="1073150"/>
            <a:ext cx="1587" cy="1588"/>
          </a:xfrm>
          <a:prstGeom prst="line">
            <a:avLst/>
          </a:prstGeom>
          <a:noFill/>
          <a:ln w="25560" cap="rnd">
            <a:solidFill>
              <a:srgbClr val="8329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0"/>
            <a:ext cx="89297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SzPct val="100000"/>
              <a:defRPr/>
            </a:pPr>
            <a:r>
              <a:rPr lang="ru-RU" i="1" dirty="0">
                <a:solidFill>
                  <a:srgbClr val="00B050"/>
                </a:solidFill>
                <a:latin typeface="Times New Roman" pitchFamily="18" charset="0"/>
              </a:rPr>
              <a:t>Распределение расходов бюджета муниципального образования Юрьев-Польский район по разделам бюджетной классификации за 2022 год </a:t>
            </a:r>
          </a:p>
          <a:p>
            <a:pPr algn="r" eaLnBrk="1" hangingPunct="1">
              <a:buSzPct val="100000"/>
              <a:defRPr/>
            </a:pPr>
            <a:r>
              <a:rPr lang="ru-RU" sz="1600" dirty="0">
                <a:solidFill>
                  <a:srgbClr val="7030A0"/>
                </a:solidFill>
                <a:latin typeface="Times New Roman" pitchFamily="18" charset="0"/>
              </a:rPr>
              <a:t>(тыс. рублей)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71480"/>
            <a:ext cx="8358246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бюджета – это этап бюджетного процесса, который начинается с момента утверждения решения о бюджете законодательным (представительным) органом власти муниципального образования и продолжается в течение финансового года. Его содержание заключается в выполнении доходной и расходной частей бюджета. Можно выделить две стороны этого процесса: 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исполнение по доходам – обеспечение полного и своевременного поступления в бюджет отдельных видов доходов, в первую очередь, налогов и других обязательных платежей, в соответствии с утвержденным планом; 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исполнение по расходам – последовательное финансирование мероприятий, предусмотренных решением о бюджете, в пределах утвержденных сумм с целью исполнения принятых муниципальным образованием расходных обязательств. 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Составление и утверждение отчета об исполнении бюджета является важной формой контроля за исполнением бюджета. 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«Бюджет для граждан» знакомит с положениями решения муниципального образования Юрьев-Польский район «Об исполнении бюджета муниципального образования Юрьев-Польский район за 2022 год». 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В «Бюджете для граждан» кратко и доступно отражены основные параметры исполнения бюджета муниципального образования Юрьев-Польский район за 2022 год. 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Отчет об исполнении бюджета муниципального образования Юрьев-Польский район рассматривается на публичных слушаниях. 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Публичные слушания по отчету об исполнении бюджета муниципального образования Юрьев-Польский район за 2022 год будут проведены 31 мая 2023 года. 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3" name="Picture 2" descr="H:\Фомина\Герб ЮП район (ходовой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62" y="0"/>
            <a:ext cx="923925" cy="92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6309488"/>
              </p:ext>
            </p:extLst>
          </p:nvPr>
        </p:nvGraphicFramePr>
        <p:xfrm>
          <a:off x="473075" y="1031875"/>
          <a:ext cx="8197850" cy="5348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928662" y="214290"/>
            <a:ext cx="72152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SzPct val="100000"/>
              <a:defRPr/>
            </a:pPr>
            <a:r>
              <a:rPr lang="ru-RU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муниципального образования Юрьев-Польский район за  2022 год</a:t>
            </a:r>
          </a:p>
        </p:txBody>
      </p:sp>
      <p:pic>
        <p:nvPicPr>
          <p:cNvPr id="5" name="Picture 2" descr="H:\Фомина\Герб ЮП район (ходовой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72450" y="104775"/>
            <a:ext cx="852488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Times New Roman" pitchFamily="16" charset="0"/>
              <a:buNone/>
            </a:pPr>
            <a:r>
              <a:rPr lang="ru-RU" altLang="ru-RU"/>
              <a:t>        </a:t>
            </a:r>
          </a:p>
        </p:txBody>
      </p:sp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7035409"/>
              </p:ext>
            </p:extLst>
          </p:nvPr>
        </p:nvGraphicFramePr>
        <p:xfrm>
          <a:off x="323850" y="1196752"/>
          <a:ext cx="8496621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42844" y="285728"/>
            <a:ext cx="79295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SzPct val="100000"/>
              <a:defRPr/>
            </a:pPr>
            <a:r>
              <a:rPr lang="ru-RU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Структура исполнения расходов по разделу «Образование» за 2022 го</a:t>
            </a: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</a:t>
            </a:r>
          </a:p>
        </p:txBody>
      </p:sp>
      <p:pic>
        <p:nvPicPr>
          <p:cNvPr id="7" name="Picture 2" descr="H:\Фомина\Герб ЮП район (ходовой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0" y="104775"/>
            <a:ext cx="852488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997981"/>
              </p:ext>
            </p:extLst>
          </p:nvPr>
        </p:nvGraphicFramePr>
        <p:xfrm>
          <a:off x="214282" y="1285860"/>
          <a:ext cx="8786842" cy="5003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285852" y="214290"/>
            <a:ext cx="62151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Структура исполнения расходов  по разделу «Культура, кинематография» за 2022 год</a:t>
            </a:r>
          </a:p>
        </p:txBody>
      </p:sp>
      <p:pic>
        <p:nvPicPr>
          <p:cNvPr id="5" name="Picture 2" descr="H:\Фомина\Герб ЮП район (ходовой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0" y="104775"/>
            <a:ext cx="852488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357686" y="5500702"/>
            <a:ext cx="2312209" cy="6680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 cap="flat" cmpd="sng" algn="ctr">
            <a:solidFill>
              <a:srgbClr val="3891A7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138940,218 тыс. рублей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0027417"/>
              </p:ext>
            </p:extLst>
          </p:nvPr>
        </p:nvGraphicFramePr>
        <p:xfrm>
          <a:off x="571472" y="1214422"/>
          <a:ext cx="8358246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14348" y="214290"/>
            <a:ext cx="73580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Структура исполнения  расходов  по разделу «Общегосударственные вопросы» </a:t>
            </a:r>
          </a:p>
          <a:p>
            <a:pPr algn="ctr">
              <a:defRPr/>
            </a:pPr>
            <a:r>
              <a:rPr lang="ru-RU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 2022 год</a:t>
            </a:r>
          </a:p>
        </p:txBody>
      </p:sp>
      <p:pic>
        <p:nvPicPr>
          <p:cNvPr id="6" name="Picture 2" descr="H:\Фомина\Герб ЮП район (ходовой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0" y="104775"/>
            <a:ext cx="852488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6465826"/>
              </p:ext>
            </p:extLst>
          </p:nvPr>
        </p:nvGraphicFramePr>
        <p:xfrm>
          <a:off x="661988" y="1500174"/>
          <a:ext cx="8124854" cy="4541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285852" y="142852"/>
            <a:ext cx="59293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Структура исполнения расходов по разделу «Национальная экономика» за 2022 год</a:t>
            </a:r>
          </a:p>
        </p:txBody>
      </p:sp>
      <p:pic>
        <p:nvPicPr>
          <p:cNvPr id="5" name="Picture 2" descr="H:\Фомина\Герб ЮП район (ходовой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0" y="104775"/>
            <a:ext cx="852488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643042" y="5857892"/>
            <a:ext cx="2312209" cy="668022"/>
          </a:xfrm>
          <a:prstGeom prst="rect">
            <a:avLst/>
          </a:prstGeom>
          <a:solidFill>
            <a:srgbClr val="FEB80A">
              <a:lumMod val="20000"/>
              <a:lumOff val="80000"/>
            </a:srgbClr>
          </a:solidFill>
          <a:ln w="15875" cap="flat" cmpd="sng" algn="ctr">
            <a:solidFill>
              <a:srgbClr val="3891A7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105000,600</a:t>
            </a:r>
          </a:p>
          <a:p>
            <a:pPr algn="ctr"/>
            <a:r>
              <a:rPr lang="ru-RU" sz="1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0565083"/>
              </p:ext>
            </p:extLst>
          </p:nvPr>
        </p:nvGraphicFramePr>
        <p:xfrm>
          <a:off x="642910" y="1357298"/>
          <a:ext cx="7416824" cy="53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142976" y="142852"/>
            <a:ext cx="65008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Структура исполнения расходов  по разделу </a:t>
            </a:r>
          </a:p>
          <a:p>
            <a:pPr algn="ctr">
              <a:defRPr/>
            </a:pPr>
            <a:r>
              <a:rPr lang="ru-RU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«Жилищно-коммунальное хозяйство»</a:t>
            </a:r>
          </a:p>
          <a:p>
            <a:pPr algn="ctr">
              <a:defRPr/>
            </a:pPr>
            <a:r>
              <a:rPr lang="ru-RU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за 2022 год</a:t>
            </a:r>
          </a:p>
        </p:txBody>
      </p:sp>
      <p:pic>
        <p:nvPicPr>
          <p:cNvPr id="6" name="Picture 2" descr="H:\Фомина\Герб ЮП район (ходовой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0" y="104775"/>
            <a:ext cx="852488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5245072"/>
              </p:ext>
            </p:extLst>
          </p:nvPr>
        </p:nvGraphicFramePr>
        <p:xfrm>
          <a:off x="1022350" y="1463675"/>
          <a:ext cx="7243763" cy="4938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500166" y="214290"/>
            <a:ext cx="64294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Структура исполнения расходов по разделу «Социальная политика» за 2022 год</a:t>
            </a:r>
          </a:p>
        </p:txBody>
      </p:sp>
      <p:pic>
        <p:nvPicPr>
          <p:cNvPr id="6" name="Picture 2" descr="H:\Фомина\Герб ЮП район (ходовой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0" y="104775"/>
            <a:ext cx="852488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388" y="4748213"/>
            <a:ext cx="1700212" cy="169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122238" y="3502818"/>
            <a:ext cx="2573338" cy="2386013"/>
            <a:chOff x="0" y="2004"/>
            <a:chExt cx="1621" cy="1503"/>
          </a:xfrm>
          <a:effectLst>
            <a:outerShdw blurRad="139700" dist="50800" dir="5400000" algn="ctr" rotWithShape="0">
              <a:srgbClr val="000000">
                <a:alpha val="98000"/>
              </a:srgbClr>
            </a:outerShdw>
          </a:effectLst>
        </p:grpSpPr>
        <p:pic>
          <p:nvPicPr>
            <p:cNvPr id="74787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2004"/>
              <a:ext cx="1621" cy="150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4788" name="Text Box 3"/>
            <p:cNvSpPr txBox="1">
              <a:spLocks noChangeArrowheads="1"/>
            </p:cNvSpPr>
            <p:nvPr/>
          </p:nvSpPr>
          <p:spPr bwMode="auto">
            <a:xfrm rot="240000">
              <a:off x="398" y="2343"/>
              <a:ext cx="830" cy="74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 altLang="ru-RU">
                <a:latin typeface="Tahoma" pitchFamily="34" charset="0"/>
              </a:endParaRPr>
            </a:p>
          </p:txBody>
        </p:sp>
      </p:grp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357158" y="1000108"/>
            <a:ext cx="3317875" cy="3140075"/>
            <a:chOff x="384" y="465"/>
            <a:chExt cx="2090" cy="1978"/>
          </a:xfrm>
          <a:effectLst>
            <a:outerShdw blurRad="165100" dist="25400" dir="5400000" algn="ctr" rotWithShape="0">
              <a:srgbClr val="000000">
                <a:alpha val="98000"/>
              </a:srgbClr>
            </a:outerShdw>
          </a:effectLst>
        </p:grpSpPr>
        <p:pic>
          <p:nvPicPr>
            <p:cNvPr id="74785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4" y="465"/>
              <a:ext cx="2090" cy="197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4786" name="Text Box 6"/>
            <p:cNvSpPr txBox="1">
              <a:spLocks noChangeArrowheads="1"/>
            </p:cNvSpPr>
            <p:nvPr/>
          </p:nvSpPr>
          <p:spPr bwMode="auto">
            <a:xfrm rot="-960000">
              <a:off x="946" y="997"/>
              <a:ext cx="938" cy="84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 altLang="ru-RU">
                <a:latin typeface="Tahoma" pitchFamily="34" charset="0"/>
              </a:endParaRPr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3835571" y="966787"/>
            <a:ext cx="2836862" cy="2663825"/>
            <a:chOff x="2488" y="323"/>
            <a:chExt cx="1787" cy="1678"/>
          </a:xfrm>
          <a:effectLst>
            <a:outerShdw blurRad="139700" dist="127000" dir="5400000" algn="ctr" rotWithShape="0">
              <a:srgbClr val="000000">
                <a:alpha val="93000"/>
              </a:srgbClr>
            </a:outerShdw>
          </a:effectLst>
        </p:grpSpPr>
        <p:pic>
          <p:nvPicPr>
            <p:cNvPr id="74783" name="Picture 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488" y="323"/>
              <a:ext cx="1787" cy="1678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74784" name="Text Box 9"/>
            <p:cNvSpPr txBox="1">
              <a:spLocks noChangeArrowheads="1"/>
            </p:cNvSpPr>
            <p:nvPr/>
          </p:nvSpPr>
          <p:spPr bwMode="auto">
            <a:xfrm rot="-780000">
              <a:off x="2960" y="760"/>
              <a:ext cx="825" cy="74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 altLang="ru-RU">
                <a:latin typeface="Tahoma" pitchFamily="34" charset="0"/>
              </a:endParaRPr>
            </a:p>
          </p:txBody>
        </p:sp>
      </p:grp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6065838" y="1431925"/>
            <a:ext cx="3305175" cy="3154363"/>
            <a:chOff x="3821" y="902"/>
            <a:chExt cx="2082" cy="1987"/>
          </a:xfrm>
          <a:effectLst>
            <a:outerShdw blurRad="165100" dist="50800" dir="5400000" algn="ctr" rotWithShape="0">
              <a:srgbClr val="000000">
                <a:alpha val="99000"/>
              </a:srgbClr>
            </a:outerShdw>
          </a:effectLst>
        </p:grpSpPr>
        <p:pic>
          <p:nvPicPr>
            <p:cNvPr id="74781" name="Picture 1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821" y="902"/>
              <a:ext cx="2082" cy="1987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74782" name="Text Box 12"/>
            <p:cNvSpPr txBox="1">
              <a:spLocks noChangeArrowheads="1"/>
            </p:cNvSpPr>
            <p:nvPr/>
          </p:nvSpPr>
          <p:spPr bwMode="auto">
            <a:xfrm rot="-1200000">
              <a:off x="4394" y="1452"/>
              <a:ext cx="908" cy="82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 altLang="ru-RU">
                <a:latin typeface="Tahoma" pitchFamily="34" charset="0"/>
              </a:endParaRPr>
            </a:p>
          </p:txBody>
        </p:sp>
      </p:grpSp>
      <p:grpSp>
        <p:nvGrpSpPr>
          <p:cNvPr id="77831" name="Group 13"/>
          <p:cNvGrpSpPr>
            <a:grpSpLocks/>
          </p:cNvGrpSpPr>
          <p:nvPr/>
        </p:nvGrpSpPr>
        <p:grpSpPr bwMode="auto">
          <a:xfrm>
            <a:off x="2732088" y="3187700"/>
            <a:ext cx="1622425" cy="1697038"/>
            <a:chOff x="1786" y="1889"/>
            <a:chExt cx="1022" cy="1069"/>
          </a:xfrm>
        </p:grpSpPr>
        <p:pic>
          <p:nvPicPr>
            <p:cNvPr id="77851" name="Picture 1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6" y="1889"/>
              <a:ext cx="1022" cy="1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77852" name="Text Box 15"/>
            <p:cNvSpPr txBox="1">
              <a:spLocks noChangeArrowheads="1"/>
            </p:cNvSpPr>
            <p:nvPr/>
          </p:nvSpPr>
          <p:spPr bwMode="auto">
            <a:xfrm rot="-2460000">
              <a:off x="2211" y="2068"/>
              <a:ext cx="246" cy="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 altLang="ru-RU"/>
            </a:p>
          </p:txBody>
        </p:sp>
      </p:grpSp>
      <p:grpSp>
        <p:nvGrpSpPr>
          <p:cNvPr id="77832" name="Group 16"/>
          <p:cNvGrpSpPr>
            <a:grpSpLocks/>
          </p:cNvGrpSpPr>
          <p:nvPr/>
        </p:nvGrpSpPr>
        <p:grpSpPr bwMode="auto">
          <a:xfrm>
            <a:off x="5072066" y="3500438"/>
            <a:ext cx="1807735" cy="1541462"/>
            <a:chOff x="3245" y="2200"/>
            <a:chExt cx="1034" cy="919"/>
          </a:xfrm>
        </p:grpSpPr>
        <p:pic>
          <p:nvPicPr>
            <p:cNvPr id="77849" name="Picture 1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5" y="2200"/>
              <a:ext cx="1034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77850" name="Text Box 18"/>
            <p:cNvSpPr txBox="1">
              <a:spLocks noChangeArrowheads="1"/>
            </p:cNvSpPr>
            <p:nvPr/>
          </p:nvSpPr>
          <p:spPr bwMode="auto">
            <a:xfrm rot="3480000">
              <a:off x="3587" y="2323"/>
              <a:ext cx="246" cy="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 altLang="ru-RU"/>
            </a:p>
          </p:txBody>
        </p:sp>
      </p:grpSp>
      <p:sp>
        <p:nvSpPr>
          <p:cNvPr id="77848" name="Text Box 21"/>
          <p:cNvSpPr txBox="1">
            <a:spLocks noChangeArrowheads="1"/>
          </p:cNvSpPr>
          <p:nvPr/>
        </p:nvSpPr>
        <p:spPr bwMode="auto">
          <a:xfrm rot="660000">
            <a:off x="8118472" y="5052367"/>
            <a:ext cx="390525" cy="1302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grpSp>
        <p:nvGrpSpPr>
          <p:cNvPr id="77834" name="Group 22"/>
          <p:cNvGrpSpPr>
            <a:grpSpLocks/>
          </p:cNvGrpSpPr>
          <p:nvPr/>
        </p:nvGrpSpPr>
        <p:grpSpPr bwMode="auto">
          <a:xfrm>
            <a:off x="2027116" y="4354513"/>
            <a:ext cx="1692397" cy="1060450"/>
            <a:chOff x="1544" y="2765"/>
            <a:chExt cx="918" cy="669"/>
          </a:xfrm>
        </p:grpSpPr>
        <p:pic>
          <p:nvPicPr>
            <p:cNvPr id="77845" name="Picture 2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" y="2765"/>
              <a:ext cx="918" cy="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77846" name="Text Box 24"/>
            <p:cNvSpPr txBox="1">
              <a:spLocks noChangeArrowheads="1"/>
            </p:cNvSpPr>
            <p:nvPr/>
          </p:nvSpPr>
          <p:spPr bwMode="auto">
            <a:xfrm rot="-4800000">
              <a:off x="1938" y="2773"/>
              <a:ext cx="246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 altLang="ru-RU"/>
            </a:p>
          </p:txBody>
        </p:sp>
      </p:grpSp>
      <p:sp>
        <p:nvSpPr>
          <p:cNvPr id="77836" name="Text Box 26"/>
          <p:cNvSpPr txBox="1">
            <a:spLocks noChangeArrowheads="1"/>
          </p:cNvSpPr>
          <p:nvPr/>
        </p:nvSpPr>
        <p:spPr bwMode="auto">
          <a:xfrm>
            <a:off x="5283200" y="5414963"/>
            <a:ext cx="3176588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547688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822325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0969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13890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ru-RU" altLang="ru-RU" sz="1600" dirty="0">
                <a:solidFill>
                  <a:srgbClr val="000000"/>
                </a:solidFill>
                <a:latin typeface="Tahoma" pitchFamily="32" charset="0"/>
              </a:rPr>
              <a:t>Бюджет </a:t>
            </a:r>
          </a:p>
          <a:p>
            <a:pPr algn="ctr"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ru-RU" altLang="ru-RU" sz="1600" dirty="0">
                <a:solidFill>
                  <a:srgbClr val="000000"/>
                </a:solidFill>
                <a:latin typeface="Tahoma" pitchFamily="32" charset="0"/>
              </a:rPr>
              <a:t>муниципального образования </a:t>
            </a:r>
          </a:p>
          <a:p>
            <a:pPr algn="ctr"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ru-RU" altLang="ru-RU" sz="1600" dirty="0">
                <a:solidFill>
                  <a:srgbClr val="000000"/>
                </a:solidFill>
                <a:latin typeface="Tahoma" pitchFamily="32" charset="0"/>
              </a:rPr>
              <a:t>     Юрьев-Польский район</a:t>
            </a:r>
          </a:p>
        </p:txBody>
      </p:sp>
      <p:sp>
        <p:nvSpPr>
          <p:cNvPr id="77837" name="Text Box 27"/>
          <p:cNvSpPr txBox="1">
            <a:spLocks noChangeArrowheads="1"/>
          </p:cNvSpPr>
          <p:nvPr/>
        </p:nvSpPr>
        <p:spPr bwMode="auto">
          <a:xfrm rot="3016135">
            <a:off x="2666206" y="3791745"/>
            <a:ext cx="1641475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547688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822325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0969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13890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ru-RU" altLang="ru-RU" sz="1400" b="1" dirty="0">
                <a:solidFill>
                  <a:srgbClr val="000000"/>
                </a:solidFill>
                <a:latin typeface="Tahoma" pitchFamily="32" charset="0"/>
              </a:rPr>
              <a:t> 3976,308 т.р.</a:t>
            </a:r>
          </a:p>
        </p:txBody>
      </p:sp>
      <p:sp>
        <p:nvSpPr>
          <p:cNvPr id="77839" name="Text Box 29"/>
          <p:cNvSpPr txBox="1">
            <a:spLocks noChangeArrowheads="1"/>
          </p:cNvSpPr>
          <p:nvPr/>
        </p:nvSpPr>
        <p:spPr bwMode="auto">
          <a:xfrm rot="600000">
            <a:off x="2041525" y="4676775"/>
            <a:ext cx="1641475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547688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822325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0969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13890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ru-RU" altLang="ru-RU" sz="1400" b="1" dirty="0">
                <a:solidFill>
                  <a:schemeClr val="tx1"/>
                </a:solidFill>
                <a:latin typeface="Tahoma" pitchFamily="32" charset="0"/>
              </a:rPr>
              <a:t>11247,872 т.р.</a:t>
            </a:r>
          </a:p>
        </p:txBody>
      </p:sp>
      <p:sp>
        <p:nvSpPr>
          <p:cNvPr id="77841" name="Text Box 31"/>
          <p:cNvSpPr txBox="1">
            <a:spLocks noChangeArrowheads="1"/>
          </p:cNvSpPr>
          <p:nvPr/>
        </p:nvSpPr>
        <p:spPr bwMode="auto">
          <a:xfrm>
            <a:off x="200025" y="4402138"/>
            <a:ext cx="1871663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547688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822325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0969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13890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  <a:latin typeface="Tahoma" pitchFamily="32" charset="0"/>
              </a:rPr>
              <a:t>Бюджет МО</a:t>
            </a:r>
          </a:p>
          <a:p>
            <a:pPr algn="ctr"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  <a:latin typeface="Tahoma" pitchFamily="32" charset="0"/>
              </a:rPr>
              <a:t>Красносельское</a:t>
            </a:r>
          </a:p>
        </p:txBody>
      </p:sp>
      <p:sp>
        <p:nvSpPr>
          <p:cNvPr id="77842" name="Text Box 32"/>
          <p:cNvSpPr txBox="1">
            <a:spLocks noChangeArrowheads="1"/>
          </p:cNvSpPr>
          <p:nvPr/>
        </p:nvSpPr>
        <p:spPr bwMode="auto">
          <a:xfrm>
            <a:off x="1173163" y="2214563"/>
            <a:ext cx="1871662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547688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822325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0969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13890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ru-RU" altLang="ru-RU" sz="1800">
                <a:solidFill>
                  <a:srgbClr val="000000"/>
                </a:solidFill>
                <a:latin typeface="Tahoma" pitchFamily="32" charset="0"/>
              </a:rPr>
              <a:t>Бюджет МО</a:t>
            </a:r>
          </a:p>
          <a:p>
            <a:pPr algn="ctr"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ru-RU" altLang="ru-RU" sz="1800">
                <a:solidFill>
                  <a:srgbClr val="000000"/>
                </a:solidFill>
                <a:latin typeface="Tahoma" pitchFamily="32" charset="0"/>
              </a:rPr>
              <a:t>Небыловское</a:t>
            </a:r>
          </a:p>
        </p:txBody>
      </p:sp>
      <p:sp>
        <p:nvSpPr>
          <p:cNvPr id="77843" name="Text Box 33"/>
          <p:cNvSpPr txBox="1">
            <a:spLocks noChangeArrowheads="1"/>
          </p:cNvSpPr>
          <p:nvPr/>
        </p:nvSpPr>
        <p:spPr bwMode="auto">
          <a:xfrm>
            <a:off x="4357688" y="1863725"/>
            <a:ext cx="1871662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547688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822325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0969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13890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ru-RU" altLang="ru-RU" sz="1800">
                <a:solidFill>
                  <a:srgbClr val="FF0000"/>
                </a:solidFill>
                <a:latin typeface="Tahoma" pitchFamily="32" charset="0"/>
              </a:rPr>
              <a:t>Бюджет МО</a:t>
            </a:r>
          </a:p>
          <a:p>
            <a:pPr algn="ctr"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ru-RU" altLang="ru-RU" sz="1800">
                <a:solidFill>
                  <a:srgbClr val="FF0000"/>
                </a:solidFill>
                <a:latin typeface="Tahoma" pitchFamily="32" charset="0"/>
              </a:rPr>
              <a:t>г. Юрьев-Польский</a:t>
            </a:r>
          </a:p>
        </p:txBody>
      </p:sp>
      <p:sp>
        <p:nvSpPr>
          <p:cNvPr id="77844" name="Text Box 34"/>
          <p:cNvSpPr txBox="1">
            <a:spLocks noChangeArrowheads="1"/>
          </p:cNvSpPr>
          <p:nvPr/>
        </p:nvSpPr>
        <p:spPr bwMode="auto">
          <a:xfrm>
            <a:off x="6804025" y="2781300"/>
            <a:ext cx="1871663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547688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822325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0969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13890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ru-RU" altLang="ru-RU" sz="1800">
                <a:solidFill>
                  <a:srgbClr val="000000"/>
                </a:solidFill>
                <a:latin typeface="Tahoma" pitchFamily="32" charset="0"/>
              </a:rPr>
              <a:t>Бюджет МО</a:t>
            </a:r>
          </a:p>
          <a:p>
            <a:pPr algn="ctr"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ru-RU" altLang="ru-RU" sz="1800">
                <a:solidFill>
                  <a:srgbClr val="000000"/>
                </a:solidFill>
                <a:latin typeface="Tahoma" pitchFamily="32" charset="0"/>
              </a:rPr>
              <a:t>Симское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57158" y="142852"/>
            <a:ext cx="85011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SzPct val="100000"/>
              <a:defRPr/>
            </a:pPr>
            <a:r>
              <a:rPr lang="ru-RU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Распределение межбюджетных трансфертов из бюджета муниципального образования Юрьев-Польский район бюджетам муниципальных образований за 2022 год</a:t>
            </a:r>
          </a:p>
        </p:txBody>
      </p:sp>
      <p:sp>
        <p:nvSpPr>
          <p:cNvPr id="44" name="Text Box 30"/>
          <p:cNvSpPr txBox="1">
            <a:spLocks noChangeArrowheads="1"/>
          </p:cNvSpPr>
          <p:nvPr/>
        </p:nvSpPr>
        <p:spPr bwMode="auto">
          <a:xfrm rot="-1980000">
            <a:off x="5167136" y="4065653"/>
            <a:ext cx="1643063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547688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822325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0969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13890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ru-RU" altLang="ru-RU" sz="1400" b="1" dirty="0">
                <a:solidFill>
                  <a:srgbClr val="000000"/>
                </a:solidFill>
                <a:latin typeface="Tahoma" pitchFamily="32" charset="0"/>
              </a:rPr>
              <a:t> 6331,390 т.р.</a:t>
            </a:r>
          </a:p>
        </p:txBody>
      </p:sp>
      <p:pic>
        <p:nvPicPr>
          <p:cNvPr id="38" name="Picture 2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2" y="3214686"/>
            <a:ext cx="1085850" cy="17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9" name="Text Box 30"/>
          <p:cNvSpPr txBox="1">
            <a:spLocks noChangeArrowheads="1"/>
          </p:cNvSpPr>
          <p:nvPr/>
        </p:nvSpPr>
        <p:spPr bwMode="auto">
          <a:xfrm rot="16799069">
            <a:off x="3831811" y="3895174"/>
            <a:ext cx="1643063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547688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822325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0969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13890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ru-RU" altLang="ru-RU" sz="1400" b="1" dirty="0">
                <a:solidFill>
                  <a:srgbClr val="000000"/>
                </a:solidFill>
                <a:latin typeface="Tahoma" pitchFamily="32" charset="0"/>
              </a:rPr>
              <a:t> 50792,000 т.р.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1843076"/>
              </p:ext>
            </p:extLst>
          </p:nvPr>
        </p:nvGraphicFramePr>
        <p:xfrm>
          <a:off x="3000364" y="1214422"/>
          <a:ext cx="2900760" cy="5184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4119388"/>
              </p:ext>
            </p:extLst>
          </p:nvPr>
        </p:nvGraphicFramePr>
        <p:xfrm>
          <a:off x="142844" y="1214422"/>
          <a:ext cx="2706961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428728" y="0"/>
            <a:ext cx="65008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SzPct val="100000"/>
              <a:defRPr/>
            </a:pPr>
            <a:r>
              <a:rPr lang="ru-RU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Структура исполнения расходов бюджета муниципального образования Юрьев-Польский район за 2020 -2022 годы</a:t>
            </a:r>
          </a:p>
        </p:txBody>
      </p:sp>
      <p:pic>
        <p:nvPicPr>
          <p:cNvPr id="9" name="Picture 2" descr="H:\Фомина\Герб ЮП район (ходовой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72450" y="104775"/>
            <a:ext cx="852488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1027110"/>
              </p:ext>
            </p:extLst>
          </p:nvPr>
        </p:nvGraphicFramePr>
        <p:xfrm>
          <a:off x="6072198" y="1214422"/>
          <a:ext cx="2541488" cy="5189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0" y="836613"/>
            <a:ext cx="903605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73050" indent="-268288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547688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822325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0969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13890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100000"/>
              <a:buFont typeface="Times New Roman" pitchFamily="16" charset="0"/>
              <a:buNone/>
            </a:pPr>
            <a:r>
              <a:rPr lang="ru-RU" altLang="ru-RU" sz="140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    </a:t>
            </a:r>
          </a:p>
        </p:txBody>
      </p:sp>
      <p:graphicFrame>
        <p:nvGraphicFramePr>
          <p:cNvPr id="2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925513"/>
              </p:ext>
            </p:extLst>
          </p:nvPr>
        </p:nvGraphicFramePr>
        <p:xfrm>
          <a:off x="357158" y="1285860"/>
          <a:ext cx="8501121" cy="5292985"/>
        </p:xfrm>
        <a:graphic>
          <a:graphicData uri="http://schemas.openxmlformats.org/drawingml/2006/table">
            <a:tbl>
              <a:tblPr/>
              <a:tblGrid>
                <a:gridCol w="5572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15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726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             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                         Наименование показателя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09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Расходы  на реализацию муниципальных программ</a:t>
                      </a:r>
                    </a:p>
                  </a:txBody>
                  <a:tcPr marL="89985" marR="89985" marT="89688" marB="45697" anchor="ctr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876465,814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938426,196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1066199,869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55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Муниципальная программа «Развитие информатизации администрации  МО Юрьев- Польский район на 2020-2022 годы»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391,635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370,500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339,968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793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Муниципальная программа «Обеспечение общественного порядка и профилактики правонарушений на территории муниципального образования Юрьев- Польский район на 2021-2023 годы»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2,000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11,000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1,000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6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Муниципальная программа «Управление муниципальными финансами и муниципальным долгом Юрьев-Польского района»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64872,624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68813,934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78784,960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24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Муниципальная программа «Экологическая безопасность территории муниципального образования Юрьев- Польский район  на 2021-2024 годы»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225,262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630,000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7695,874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891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Муниципальная программа «Развитие образования на территории муниципального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образования Юрьев- Польский район на 2020-2025 годы»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572461,906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606170,126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651894,535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18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Муниципальная программа «Развитие физической культуры и спорта на территории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муниципального образования Юрьев- Польский район на 2021-2024годы»</a:t>
                      </a: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3281,660</a:t>
                      </a:r>
                    </a:p>
                  </a:txBody>
                  <a:tcPr marL="89985" marR="89985" marT="82540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598,400</a:t>
                      </a:r>
                    </a:p>
                  </a:txBody>
                  <a:tcPr marL="89985" marR="89985" marT="82540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409,324</a:t>
                      </a:r>
                    </a:p>
                  </a:txBody>
                  <a:tcPr marL="89985" marR="89985" marT="82540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804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Муниципальная программа «Формирование доступной среды жизнедеятельности для инвалидов муниципального образования Юрьев-Польский  район на 2020-2025 годы»</a:t>
                      </a: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1684,300</a:t>
                      </a:r>
                    </a:p>
                  </a:txBody>
                  <a:tcPr marL="89985" marR="89985" marT="82540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985" marR="89985" marT="82540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4804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Муниципальная программа «Развитие муниципальной службы в муниципальном образование Юрьев-Польский  район на 2020-2022 годы»</a:t>
                      </a: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287,190</a:t>
                      </a:r>
                    </a:p>
                  </a:txBody>
                  <a:tcPr marL="89985" marR="89985" marT="82540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101,000</a:t>
                      </a:r>
                    </a:p>
                  </a:txBody>
                  <a:tcPr marL="89985" marR="89985" marT="82540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-285784" y="357166"/>
            <a:ext cx="89297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SzPct val="100000"/>
              <a:tabLst/>
              <a:defRPr/>
            </a:pPr>
            <a:r>
              <a:rPr lang="ru-RU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Динамика исполнения муниципальных программ </a:t>
            </a:r>
          </a:p>
          <a:p>
            <a:pPr algn="ctr" eaLnBrk="1" hangingPunct="1">
              <a:buSzPct val="100000"/>
              <a:buFont typeface="Times New Roman" pitchFamily="18" charset="0"/>
              <a:buNone/>
              <a:tabLst/>
              <a:defRPr/>
            </a:pPr>
            <a:r>
              <a:rPr lang="ru-RU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Юрьев-Польский район за 2020-2022 годы</a:t>
            </a:r>
          </a:p>
        </p:txBody>
      </p:sp>
      <p:pic>
        <p:nvPicPr>
          <p:cNvPr id="6" name="Picture 2" descr="H:\Фомина\Герб ЮП район (ходовой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0" y="104775"/>
            <a:ext cx="852488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7500990" cy="428620"/>
          </a:xfrm>
        </p:spPr>
        <p:txBody>
          <a:bodyPr/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1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Основные термины и понятия бюджета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928670"/>
            <a:ext cx="8715436" cy="5643602"/>
          </a:xfrm>
        </p:spPr>
        <p:txBody>
          <a:bodyPr/>
          <a:lstStyle/>
          <a:p>
            <a:pPr algn="just">
              <a:buNone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финансовый план, который обобщает доходы и расходы за определенный период времени. </a:t>
            </a:r>
          </a:p>
          <a:p>
            <a:pPr algn="just">
              <a:buNone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Бюджет консолидированный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включает в себя бюджет муниципального района и бюджеты городских и сельских поселений, входящих в состав данного района.</a:t>
            </a:r>
          </a:p>
          <a:p>
            <a:pPr algn="just">
              <a:buNone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Доходы бюджета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поступающие в бюджет средства: налоги, платежи и сборы, средства из вышестоящих бюджетов.</a:t>
            </a:r>
          </a:p>
          <a:p>
            <a:pPr algn="just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выплачиваемые из бюджета денежные средства на социальные выплаты населению, оказание муниципальных услуг, капитальное строительство и другие нужды. </a:t>
            </a:r>
          </a:p>
          <a:p>
            <a:pPr algn="just">
              <a:buNone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Дефицит бюджета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превышение расходов бюджета над его доходами.</a:t>
            </a:r>
          </a:p>
          <a:p>
            <a:pPr algn="just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Профицит бюджета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превышение доходов бюджета над его расходами.</a:t>
            </a:r>
          </a:p>
          <a:p>
            <a:pPr algn="just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средства предоставляемые одним бюджетом бюджетной системы РФ другому бюджету бюджетной системы РФ. </a:t>
            </a:r>
          </a:p>
          <a:p>
            <a:pPr algn="just">
              <a:buNone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Дотации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межбюджетные трансферты, предоставляемые на безвозмездной и безвозвратной основе без установления направлений и (или) условий их использования.</a:t>
            </a:r>
          </a:p>
          <a:p>
            <a:pPr algn="just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Субсидии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- межбюджетные трансферты, предоставляемые в целях софинансирования расходных обязательств бюджета, которому они предоставляются.</a:t>
            </a:r>
          </a:p>
          <a:p>
            <a:pPr algn="just">
              <a:buNone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Субвенции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– межбюджетные трансферты предоставляемые в целях финансового обеспечения расходных обязательств по переданным полномочиям. Имеет конкретные цели, в отличие от дотации (которая не имеет цели в принципе) подлежат возврату в случае отклонения от цели. </a:t>
            </a:r>
          </a:p>
          <a:p>
            <a:pPr algn="just">
              <a:buNone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документ муниципального стратегического  </a:t>
            </a:r>
            <a:b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планирования, представляющий собой комплекс взаимоувязанных по задачам, срокам и ресурсам мероприятий и инструментов, реализуемых органами местного самоуправления в целях достижения целей и задач социально-экономического развития муниципального образования в определенной сфере деятельности.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:\Фомина\Герб ЮП район (ходовой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2450" y="104775"/>
            <a:ext cx="852488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7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742887"/>
              </p:ext>
            </p:extLst>
          </p:nvPr>
        </p:nvGraphicFramePr>
        <p:xfrm>
          <a:off x="285720" y="714356"/>
          <a:ext cx="8643967" cy="5218627"/>
        </p:xfrm>
        <a:graphic>
          <a:graphicData uri="http://schemas.openxmlformats.org/drawingml/2006/table">
            <a:tbl>
              <a:tblPr/>
              <a:tblGrid>
                <a:gridCol w="5670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86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01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145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Наименование </a:t>
                      </a: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89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Муниципальная программа «Модернизация и развитие коммунальной инфраструктуры МО Юрьев-Польский район на 2020-2024 годы»</a:t>
                      </a: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75127,865</a:t>
                      </a: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10447,207</a:t>
                      </a: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61465,695</a:t>
                      </a: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392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Муниципальная программа «Развитие системы гражданской обороны, безопасности на водных объектах, защиты населения от чрезвычайных ситуаций и снижения рисков их возникновения  на территории муниципального образования Юрьев- Польский район на 2021-2024 годы»</a:t>
                      </a: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780,875</a:t>
                      </a: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1025,492</a:t>
                      </a: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1420,205</a:t>
                      </a: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68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Муниципальная программа «Развитие культуры и туризма муниципального образования Юрьев- Польский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район »</a:t>
                      </a: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111367,957</a:t>
                      </a: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181820,035</a:t>
                      </a: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179732,418</a:t>
                      </a: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09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Муниципальная программа «Энергосбережение повышение энергетической эффективности Юрьев -Польского района на период 2021-2023 годы »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205,722</a:t>
                      </a:r>
                    </a:p>
                  </a:txBody>
                  <a:tcPr marL="89985" marR="89985" marT="82540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985" marR="89985" marT="82540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694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Муниципальная программа «Профилактика терроризма и экстремизма, а также минимизации и (или)ликвидации последствий проявлений терроризма и экстремизма на территории муниципального образования Юрьев -Польского района на период 2017-2020годы »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985" marR="89985" marT="82540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10,000</a:t>
                      </a:r>
                    </a:p>
                  </a:txBody>
                  <a:tcPr marL="89985" marR="89985" marT="82540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768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Муниципальная программа «Обеспечение территории Юрьев-Польского района документами территориального планирования»</a:t>
                      </a: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168,075</a:t>
                      </a: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309,445</a:t>
                      </a:r>
                    </a:p>
                  </a:txBody>
                  <a:tcPr marL="89985" marR="89985" marT="82540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771,000</a:t>
                      </a:r>
                    </a:p>
                  </a:txBody>
                  <a:tcPr marL="89985" marR="89985" marT="82540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09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Муниципальная программа «Развитие сети автомобильных дорог общего пользования местного значения  муниципального образования Юрьев- Польский район »</a:t>
                      </a: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41664,014</a:t>
                      </a:r>
                    </a:p>
                  </a:txBody>
                  <a:tcPr marL="91419" marR="91419" marT="82637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59686,638</a:t>
                      </a:r>
                    </a:p>
                  </a:txBody>
                  <a:tcPr marL="91419" marR="91419" marT="82637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67796,241</a:t>
                      </a:r>
                    </a:p>
                  </a:txBody>
                  <a:tcPr marL="91419" marR="91419" marT="82637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789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Муниципальная программа «Развитие агропромышленного комплекса муниципального образования Юрьев- Польский район»</a:t>
                      </a: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5941,625</a:t>
                      </a: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6323,207</a:t>
                      </a: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7056,320</a:t>
                      </a: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928670"/>
          <a:ext cx="8572528" cy="3955102"/>
        </p:xfrm>
        <a:graphic>
          <a:graphicData uri="http://schemas.openxmlformats.org/drawingml/2006/table">
            <a:tbl>
              <a:tblPr/>
              <a:tblGrid>
                <a:gridCol w="5623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60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10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18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650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Муниципальная программа «Комплексные меры противодействия злоупотреблению наркотиками и их незаконному обороту на территории МО Юрьев- Польский район на 2021-2023годы»</a:t>
                      </a: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132,900</a:t>
                      </a: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18,000</a:t>
                      </a: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18,000</a:t>
                      </a: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23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Муниципальная программа  «Оказание поддержки деятельности социально ориентированных некоммерческих организаций в муниципальном образовании Юрьев-Польский район на 2020-2022 годы»</a:t>
                      </a: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25,000</a:t>
                      </a: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25,000</a:t>
                      </a: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25,000</a:t>
                      </a: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255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Муниципальная программа «Энергосбережение и повышение энергетической эффективности  муниципального образовании Юрьев-Польский район на 2017-2020 годы»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19" marR="91419" marT="89799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27" marR="91427" marT="89749" marB="45726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7" marR="91427" marT="89749" marB="45726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8623,329</a:t>
                      </a:r>
                    </a:p>
                  </a:txBody>
                  <a:tcPr marL="91427" marR="91427" marT="89749" marB="45726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98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Муниципальная программа  "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Укрепление единства российской нации и этнокультурное развитие народов, проживающих на территории Юрьев-Польского района, на 2022-2025 годы"</a:t>
                      </a:r>
                    </a:p>
                  </a:txBody>
                  <a:tcPr marL="9525" marR="9525" marT="9525" marB="0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27" marR="91427" marT="89749" marB="45726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7" marR="91427" marT="89749" marB="45726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55,000</a:t>
                      </a:r>
                    </a:p>
                  </a:txBody>
                  <a:tcPr marL="91427" marR="91427" marT="89749" marB="45726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98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Муниципальная программа «Развитие муниципальной службы в муниципального образовании Юрьев-Польский район на 2019-2022 годы»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19" marR="91419" marT="89799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22,416</a:t>
                      </a:r>
                    </a:p>
                  </a:txBody>
                  <a:tcPr marL="91427" marR="91427" marT="89749" marB="45726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7" marR="91427" marT="89749" marB="45726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7" marR="91427" marT="89749" marB="45726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98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Непрограммные расходы </a:t>
                      </a:r>
                    </a:p>
                  </a:txBody>
                  <a:tcPr marL="91419" marR="91419" marT="89799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84335,023</a:t>
                      </a:r>
                    </a:p>
                  </a:txBody>
                  <a:tcPr marL="91427" marR="91427" marT="89749" marB="45726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87567,882</a:t>
                      </a:r>
                    </a:p>
                  </a:txBody>
                  <a:tcPr marL="91427" marR="91427" marT="89749" marB="45726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149929,277</a:t>
                      </a:r>
                    </a:p>
                  </a:txBody>
                  <a:tcPr marL="91427" marR="91427" marT="89749" marB="45726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498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Всего расходов</a:t>
                      </a:r>
                    </a:p>
                  </a:txBody>
                  <a:tcPr marL="91419" marR="91419" marT="89799" marB="45751" anchor="ctr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960800,837</a:t>
                      </a:r>
                    </a:p>
                  </a:txBody>
                  <a:tcPr marL="7620" marR="7620" marT="7619" marB="0" anchor="ctr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1025994,078</a:t>
                      </a:r>
                    </a:p>
                  </a:txBody>
                  <a:tcPr marL="7620" marR="7620" marT="7619" marB="0" anchor="ctr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1216129,146</a:t>
                      </a:r>
                    </a:p>
                  </a:txBody>
                  <a:tcPr marL="7620" marR="7620" marT="7619" marB="0" anchor="ctr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5755434"/>
              </p:ext>
            </p:extLst>
          </p:nvPr>
        </p:nvGraphicFramePr>
        <p:xfrm>
          <a:off x="468313" y="1125538"/>
          <a:ext cx="8207375" cy="5327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14282" y="142852"/>
            <a:ext cx="871543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SzPct val="100000"/>
              <a:defRPr/>
            </a:pPr>
            <a:r>
              <a:rPr lang="ru-RU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Объем бюджетных ассигнований, направляемых на государственную и муниципальную поддержку семьи и детей в муниципальном образовании </a:t>
            </a:r>
          </a:p>
          <a:p>
            <a:pPr algn="ctr" eaLnBrk="1" hangingPunct="1">
              <a:buSzPct val="100000"/>
              <a:defRPr/>
            </a:pPr>
            <a:r>
              <a:rPr lang="ru-RU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Юрьев- Польский район за 2020-2022 годы</a:t>
            </a:r>
          </a:p>
          <a:p>
            <a:pPr algn="ctr" eaLnBrk="1" hangingPunct="1">
              <a:buSzPct val="100000"/>
              <a:defRPr/>
            </a:pPr>
            <a:r>
              <a:rPr lang="ru-RU" sz="18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</a:t>
            </a:r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(тыс. рублей)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00034" y="1643050"/>
            <a:ext cx="8196291" cy="48101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50800" dir="5400000" algn="ctr" rotWithShape="0">
              <a:srgbClr val="000000"/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endParaRPr lang="ru-RU" altLang="ru-RU" dirty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6054692"/>
              </p:ext>
            </p:extLst>
          </p:nvPr>
        </p:nvGraphicFramePr>
        <p:xfrm>
          <a:off x="468313" y="1535113"/>
          <a:ext cx="8064500" cy="4846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85720" y="285728"/>
            <a:ext cx="81439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SzPct val="100000"/>
              <a:defRPr/>
            </a:pPr>
            <a:r>
              <a:rPr lang="ru-RU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Распределение межбюджетных трансфертов из бюджета муниципального образования Юрьев-Польский район бюджетам муниципальных образований за 2020-2022 годы</a:t>
            </a:r>
          </a:p>
        </p:txBody>
      </p:sp>
      <p:pic>
        <p:nvPicPr>
          <p:cNvPr id="6" name="Picture 2" descr="H:\Фомина\Герб ЮП район (ходовой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0" y="104775"/>
            <a:ext cx="852488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507577" y="1214422"/>
            <a:ext cx="11997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>
              <a:buSzPct val="100000"/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</a:rPr>
              <a:t>(тыс. рублей)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9" name="Picture 3" descr="C:\Documents and Settings\bydjet-06\Рабочий стол\картинки для призентации\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1989138"/>
            <a:ext cx="6340475" cy="4586287"/>
          </a:xfrm>
          <a:prstGeom prst="rect">
            <a:avLst/>
          </a:prstGeom>
          <a:noFill/>
          <a:ln>
            <a:noFill/>
          </a:ln>
          <a:effectLst>
            <a:outerShdw blurRad="152400" dist="165100" dir="5400000" algn="ctr" rotWithShape="0">
              <a:srgbClr val="000000">
                <a:alpha val="82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928662" y="571480"/>
            <a:ext cx="73581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ts val="1800"/>
              </a:spcBef>
              <a:buClr>
                <a:srgbClr val="31B6FD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4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Дополнительная информация по исполнению бюджета муниципального образования Юрьев-Польский район за 2022 год </a:t>
            </a:r>
          </a:p>
        </p:txBody>
      </p:sp>
      <p:pic>
        <p:nvPicPr>
          <p:cNvPr id="5" name="Picture 2" descr="H:\Фомина\Герб ЮП район (ходовой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72450" y="104775"/>
            <a:ext cx="852488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065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046890"/>
              </p:ext>
            </p:extLst>
          </p:nvPr>
        </p:nvGraphicFramePr>
        <p:xfrm>
          <a:off x="539750" y="692150"/>
          <a:ext cx="8352730" cy="5905835"/>
        </p:xfrm>
        <a:graphic>
          <a:graphicData uri="http://schemas.openxmlformats.org/drawingml/2006/table">
            <a:tbl>
              <a:tblPr/>
              <a:tblGrid>
                <a:gridCol w="359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1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186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N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п/п</a:t>
                      </a:r>
                    </a:p>
                  </a:txBody>
                  <a:tcPr marL="21599" marR="21599" marT="36869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Ед.изм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742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1.</a:t>
                      </a:r>
                    </a:p>
                  </a:txBody>
                  <a:tcPr marL="21599" marR="21599" marT="36869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Индекс потребительских цен                 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%   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6,1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67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2.</a:t>
                      </a:r>
                    </a:p>
                  </a:txBody>
                  <a:tcPr marL="21599" marR="21599" marT="36869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Среднемесячная  номинальная начисленная       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заработная плата  работников организаций (без учета субъектов малого  предпринимательства) 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руб.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40703,5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81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3.</a:t>
                      </a:r>
                    </a:p>
                  </a:txBody>
                  <a:tcPr marL="21599" marR="21599" marT="36869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Прожиточный минимум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руб.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12635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8626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4.</a:t>
                      </a:r>
                    </a:p>
                  </a:txBody>
                  <a:tcPr marL="21599" marR="21599" marT="36869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Среднегодовая численность населения  за</a:t>
                      </a:r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2022 год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31,345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90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5.</a:t>
                      </a:r>
                    </a:p>
                  </a:txBody>
                  <a:tcPr marL="21599" marR="21599" marT="36869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Объем доходов бюджета  муниципального образования Юрьев-Польский район в расчете на 1 жителя              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руб.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37,689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014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6.</a:t>
                      </a:r>
                    </a:p>
                  </a:txBody>
                  <a:tcPr marL="21599" marR="21599" marT="36869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Объем доходов бюджета  муниципального образования Юрьев-Польский район, всего       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руб.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1181348,354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790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7.</a:t>
                      </a:r>
                    </a:p>
                  </a:txBody>
                  <a:tcPr marL="21599" marR="21599" marT="36869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Объем расходов бюджета муниципального образования Юрьев-Польский район в расчете на 1  жителя              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руб.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38,798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186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21599" marR="21599" marT="36869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Объем расходов бюджета  муниципального образования Юрьев-Польский район, всего       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руб.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1216129,146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544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L="21599" marR="21599" marT="36869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Объем расходов бюджета муниципального образования Юрьев-Польский район на жилищно-коммунальное хозяйство в расчете на1 жителя            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руб.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2,258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854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10.</a:t>
                      </a:r>
                    </a:p>
                  </a:txBody>
                  <a:tcPr marL="21599" marR="21599" marT="36869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Объем расходов бюджета муниципального образования Юрьев-Польский район на жилищно-коммунальное хозяйство           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руб.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70769,524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4617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11.</a:t>
                      </a:r>
                    </a:p>
                  </a:txBody>
                  <a:tcPr marL="21599" marR="21599" marT="36869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Объем расходов бюджета муниципального образования Юрьев-Польский район на образование в расчете на 1 жителя 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руб.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21,322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186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12.</a:t>
                      </a:r>
                    </a:p>
                  </a:txBody>
                  <a:tcPr marL="21599" marR="21599" marT="36869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Объем расходов бюджета  муниципального образования Юрьев-Польский район на образование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руб.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668346,883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089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646349"/>
              </p:ext>
            </p:extLst>
          </p:nvPr>
        </p:nvGraphicFramePr>
        <p:xfrm>
          <a:off x="571472" y="857232"/>
          <a:ext cx="8143932" cy="5612301"/>
        </p:xfrm>
        <a:graphic>
          <a:graphicData uri="http://schemas.openxmlformats.org/drawingml/2006/table">
            <a:tbl>
              <a:tblPr/>
              <a:tblGrid>
                <a:gridCol w="319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11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3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94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2761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13.</a:t>
                      </a:r>
                    </a:p>
                  </a:txBody>
                  <a:tcPr marL="21958" marR="21958" marT="3685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Объем расходов бюджета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муниципального образования Юрьев-Польский район на культуру в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расчете на 1 жителя    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руб.   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4,433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572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14.</a:t>
                      </a:r>
                    </a:p>
                  </a:txBody>
                  <a:tcPr marL="21958" marR="21958" marT="3685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Объем расходов бюджета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муниципального образования Юрьев-Польский район на культуру     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руб.   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138940,218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392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15.</a:t>
                      </a:r>
                    </a:p>
                  </a:txBody>
                  <a:tcPr marL="21958" marR="21958" marT="3685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Объем расходов бюджета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муниципального образования Юрьев-Польский район на социальную политику в расчете на 1жителя                 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руб.   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1,301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49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16.</a:t>
                      </a:r>
                    </a:p>
                  </a:txBody>
                  <a:tcPr marL="21958" marR="21958" marT="3685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Объем расходов бюджета  муниципального образования Юрьев-Польский район на социальную политику               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руб.   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40769,618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14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17.</a:t>
                      </a:r>
                    </a:p>
                  </a:txBody>
                  <a:tcPr marL="21958" marR="21958" marT="3685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Объем расходов бюджета  муниципального образования Юрьев-Польский район на физическую культуру и спорт в расчете на 1 жителя    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руб.   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0,130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569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18.</a:t>
                      </a:r>
                    </a:p>
                  </a:txBody>
                  <a:tcPr marL="21958" marR="21958" marT="3685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Объем расходов бюджета  муниципального образования Юрьев-Польский район на физическую культуру и спорт       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руб.   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409,324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392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19.</a:t>
                      </a:r>
                    </a:p>
                  </a:txBody>
                  <a:tcPr marL="21958" marR="21958" marT="3685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Объем расходов бюджета  муниципального образования Юрьев-Польский район на содержание   работников ОМС в расчете на 1 единицу  штатной численности    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руб.   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906,3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569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21.</a:t>
                      </a:r>
                    </a:p>
                  </a:txBody>
                  <a:tcPr marL="21958" marR="21958" marT="3685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Средняя заработная плата педагогических работников общеобразовательных учреждений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руб.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36824,0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569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22.</a:t>
                      </a:r>
                    </a:p>
                  </a:txBody>
                  <a:tcPr marL="21958" marR="21958" marT="3685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Средняя заработная плата педагогических работников дошкольных образовательных учреждений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руб.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36280,0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569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23.</a:t>
                      </a:r>
                    </a:p>
                  </a:txBody>
                  <a:tcPr marL="21958" marR="21958" marT="3685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Средняя заработная плата педагогических работников учреждений дополнительного образования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руб.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39363,0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569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24.</a:t>
                      </a:r>
                    </a:p>
                  </a:txBody>
                  <a:tcPr marL="21958" marR="21958" marT="3685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Средняя заработная плата педагогических  работников муниципальных         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учреждений культуры    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руб.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36858,0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113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842396"/>
              </p:ext>
            </p:extLst>
          </p:nvPr>
        </p:nvGraphicFramePr>
        <p:xfrm>
          <a:off x="214281" y="357166"/>
          <a:ext cx="8643999" cy="2634331"/>
        </p:xfrm>
        <a:graphic>
          <a:graphicData uri="http://schemas.openxmlformats.org/drawingml/2006/table">
            <a:tbl>
              <a:tblPr/>
              <a:tblGrid>
                <a:gridCol w="475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1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17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56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862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25.</a:t>
                      </a:r>
                    </a:p>
                  </a:txBody>
                  <a:tcPr marL="24121" marR="24121" marT="36853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Общее число  муниципальных  общеобразовательных  учреждений             </a:t>
                      </a:r>
                    </a:p>
                  </a:txBody>
                  <a:tcPr marL="24121" marR="24121" marT="51522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24121" marR="24121" marT="44008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15</a:t>
                      </a:r>
                    </a:p>
                  </a:txBody>
                  <a:tcPr marL="24121" marR="24121" marT="44008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98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26.</a:t>
                      </a:r>
                    </a:p>
                  </a:txBody>
                  <a:tcPr marL="24121" marR="24121" marT="36853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Общее число муниципальных дошкольных образовательных учреждений             </a:t>
                      </a:r>
                    </a:p>
                  </a:txBody>
                  <a:tcPr marL="24121" marR="24121" marT="51522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24121" marR="24121" marT="44008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  9</a:t>
                      </a:r>
                    </a:p>
                  </a:txBody>
                  <a:tcPr marL="24121" marR="24121" marT="44008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98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27.</a:t>
                      </a:r>
                    </a:p>
                  </a:txBody>
                  <a:tcPr marL="24121" marR="24121" marT="36853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Общая численность  обучающихся в муниципальных   общеобразовательных учреждениях</a:t>
                      </a:r>
                    </a:p>
                  </a:txBody>
                  <a:tcPr marL="24121" marR="24121" marT="51522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24121" marR="24121" marT="44008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3492</a:t>
                      </a:r>
                    </a:p>
                  </a:txBody>
                  <a:tcPr marL="24121" marR="24121" marT="44008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98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28.</a:t>
                      </a:r>
                    </a:p>
                  </a:txBody>
                  <a:tcPr marL="24121" marR="24121" marT="36853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Объем расходов бюджета  муниципального образования Юрьев-Польский район на общее  образование   </a:t>
                      </a:r>
                    </a:p>
                  </a:txBody>
                  <a:tcPr marL="24121" marR="24121" marT="51522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тыс.руб.</a:t>
                      </a:r>
                    </a:p>
                  </a:txBody>
                  <a:tcPr marL="24121" marR="24121" marT="44008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344346,0</a:t>
                      </a:r>
                    </a:p>
                  </a:txBody>
                  <a:tcPr marL="24121" marR="24121" marT="44008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28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29.</a:t>
                      </a:r>
                    </a:p>
                  </a:txBody>
                  <a:tcPr marL="24121" marR="24121" marT="36853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Расходы бюджета муниципального образования Юрьев-Польский район на общее образование  в расчете на 1 обучающегося в   муниципальных     общеобразовательных  учреждениях</a:t>
                      </a:r>
                    </a:p>
                  </a:txBody>
                  <a:tcPr marL="24121" marR="24121" marT="51522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тыс.руб.</a:t>
                      </a:r>
                    </a:p>
                  </a:txBody>
                  <a:tcPr marL="24121" marR="24121" marT="44008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114,1</a:t>
                      </a:r>
                    </a:p>
                  </a:txBody>
                  <a:tcPr marL="24121" marR="24121" marT="44008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98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30.</a:t>
                      </a:r>
                    </a:p>
                  </a:txBody>
                  <a:tcPr marL="24121" marR="24121" marT="36853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Общая численность выпускников муниципальных  общеобразовательных учреждений            </a:t>
                      </a:r>
                    </a:p>
                  </a:txBody>
                  <a:tcPr marL="24121" marR="24121" marT="51522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24121" marR="24121" marT="44008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48</a:t>
                      </a:r>
                    </a:p>
                  </a:txBody>
                  <a:tcPr marL="24121" marR="24121" marT="44008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3000372"/>
          <a:ext cx="8643999" cy="2339532"/>
        </p:xfrm>
        <a:graphic>
          <a:graphicData uri="http://schemas.openxmlformats.org/drawingml/2006/table">
            <a:tbl>
              <a:tblPr/>
              <a:tblGrid>
                <a:gridCol w="500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6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86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5566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31.</a:t>
                      </a:r>
                    </a:p>
                  </a:txBody>
                  <a:tcPr marL="33478" marR="33478" marT="5153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Доля выпускников муниципальных         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общеобразовательных учреждений, сдавших единый государственный экзамен по русскому языку и математике, в общей численности выпускников муниципальных общеобразовательных учреждений, сдававших единый государственный  экзамен по данным  предметам              </a:t>
                      </a:r>
                    </a:p>
                  </a:txBody>
                  <a:tcPr marL="33478" marR="33478" marT="51535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33478" marR="33478" marT="51535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95,8</a:t>
                      </a:r>
                    </a:p>
                  </a:txBody>
                  <a:tcPr marL="33478" marR="33478" marT="51535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34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32.</a:t>
                      </a:r>
                    </a:p>
                  </a:txBody>
                  <a:tcPr marL="33478" marR="33478" marT="51535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Численность детей в возрасте 1 - 6 лет в муниципальном образовании</a:t>
                      </a:r>
                    </a:p>
                  </a:txBody>
                  <a:tcPr marL="33478" marR="33478" marT="51535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человек      </a:t>
                      </a:r>
                    </a:p>
                  </a:txBody>
                  <a:tcPr marL="33478" marR="33478" marT="51535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1735,0</a:t>
                      </a:r>
                    </a:p>
                  </a:txBody>
                  <a:tcPr marL="33478" marR="33478" marT="51535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99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33.</a:t>
                      </a:r>
                    </a:p>
                  </a:txBody>
                  <a:tcPr marL="33478" marR="33478" marT="51535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Численность детей в возрасте 1 - 6 лет,  стоящих на учете для  определения в муниципальные дошкольные образовательные учреждения             </a:t>
                      </a:r>
                    </a:p>
                  </a:txBody>
                  <a:tcPr marL="33478" marR="33478" marT="51535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33478" marR="33478" marT="51535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0</a:t>
                      </a:r>
                    </a:p>
                  </a:txBody>
                  <a:tcPr marL="33478" marR="33478" marT="51535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041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34.</a:t>
                      </a:r>
                    </a:p>
                  </a:txBody>
                  <a:tcPr marL="33478" marR="33478" marT="51535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Доля детей в возрасте  1 - 6 лет, стоящих на учете для  определения в муниципальные  дошкольные образовательные  учреждения, в общей    численности детей в возрасте 1 - 6 лет           </a:t>
                      </a:r>
                    </a:p>
                  </a:txBody>
                  <a:tcPr marL="33478" marR="33478" marT="51535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33478" marR="33478" marT="51535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0  </a:t>
                      </a:r>
                    </a:p>
                  </a:txBody>
                  <a:tcPr marL="33478" marR="33478" marT="51535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137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685858"/>
              </p:ext>
            </p:extLst>
          </p:nvPr>
        </p:nvGraphicFramePr>
        <p:xfrm>
          <a:off x="539750" y="765175"/>
          <a:ext cx="8064500" cy="3043416"/>
        </p:xfrm>
        <a:graphic>
          <a:graphicData uri="http://schemas.openxmlformats.org/drawingml/2006/table">
            <a:tbl>
              <a:tblPr/>
              <a:tblGrid>
                <a:gridCol w="375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24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95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51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53661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35.</a:t>
                      </a:r>
                    </a:p>
                  </a:txBody>
                  <a:tcPr marL="33478" marR="33478" marT="51535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Доля детей, оставшихся без попечения родителей, и лиц из их числа, обеспеченных жилыми помещениями за отчетный год, в общей численности детей, оставшихся без попечения родителей и лиц из их числа, состоящих на учете на начало отчетного года на получение жилого помещения (включая лиц в возрасте от 23 лет и старше)</a:t>
                      </a:r>
                    </a:p>
                  </a:txBody>
                  <a:tcPr marL="33478" marR="33478" marT="51535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33478" marR="33478" marT="51535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10</a:t>
                      </a:r>
                    </a:p>
                  </a:txBody>
                  <a:tcPr marL="33478" marR="33478" marT="51535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56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36.</a:t>
                      </a:r>
                    </a:p>
                  </a:txBody>
                  <a:tcPr marL="33478" marR="33478" marT="51535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Объем незавершенного в установленные сроки  строительства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33478" marR="33478" marT="51535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 руб.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33478" marR="33478" marT="51535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3478" marR="33478" marT="51535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37.</a:t>
                      </a:r>
                    </a:p>
                  </a:txBody>
                  <a:tcPr marL="33478" marR="33478" marT="51535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Доля многодетных семей, получивших жилые помещения и улучшивших жилищные условия в отчетном году, в общем числе многодетных семей, состоящих на учете в качестве нуждающихся в жилых помещениях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33478" marR="33478" marT="51535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%</a:t>
                      </a:r>
                    </a:p>
                  </a:txBody>
                  <a:tcPr marL="33478" marR="33478" marT="51535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4,7</a:t>
                      </a:r>
                    </a:p>
                  </a:txBody>
                  <a:tcPr marL="33478" marR="33478" marT="51535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38.</a:t>
                      </a:r>
                    </a:p>
                  </a:txBody>
                  <a:tcPr marL="33478" marR="33478" marT="51535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Доля молодых семей, получивших жилые помещения и улучшивших жилищные условия в отчетном году, в общем числе молодых семей, состоящих на учете в качестве нуждающихся в жилых помещениях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33478" marR="33478" marT="51535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33478" marR="33478" marT="51535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6,9</a:t>
                      </a:r>
                    </a:p>
                  </a:txBody>
                  <a:tcPr marL="33478" marR="33478" marT="51535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1"/>
          <p:cNvSpPr txBox="1">
            <a:spLocks noChangeArrowheads="1"/>
          </p:cNvSpPr>
          <p:nvPr/>
        </p:nvSpPr>
        <p:spPr bwMode="auto">
          <a:xfrm>
            <a:off x="179388" y="1125538"/>
            <a:ext cx="8785225" cy="5472112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txBody>
          <a:bodyPr/>
          <a:lstStyle>
            <a:lvl1pPr marL="273050" indent="-268288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lang="ru-RU" altLang="ru-RU" sz="1800" dirty="0">
              <a:solidFill>
                <a:srgbClr val="073E87"/>
              </a:solidFill>
              <a:latin typeface="Candara" pitchFamily="34" charset="0"/>
            </a:endParaRPr>
          </a:p>
          <a:p>
            <a:pPr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lang="ru-RU" altLang="ru-RU" sz="1800" dirty="0">
              <a:solidFill>
                <a:srgbClr val="073E87"/>
              </a:solidFill>
              <a:latin typeface="Candara" pitchFamily="34" charset="0"/>
            </a:endParaRPr>
          </a:p>
          <a:p>
            <a:pPr algn="ctr"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ru-RU" altLang="ru-RU" sz="18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Финансовое управление администрации муниципального образования</a:t>
            </a:r>
          </a:p>
          <a:p>
            <a:pPr algn="ctr"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ru-RU" altLang="ru-RU" sz="18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      Юрьев- Польский район</a:t>
            </a:r>
          </a:p>
          <a:p>
            <a:pPr algn="ctr"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ru-RU" altLang="ru-RU" sz="18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Адрес: ул. Шибанкова, д. 33, г. Юрьев-Польский, 601800  </a:t>
            </a:r>
          </a:p>
          <a:p>
            <a:pPr algn="ctr"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ru-RU" altLang="ru-RU" sz="18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     Тел:8(49246)2-21-91</a:t>
            </a:r>
          </a:p>
          <a:p>
            <a:pPr algn="ctr"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ru-RU" altLang="ru-RU" sz="18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      адрес электронной почты: </a:t>
            </a:r>
            <a:r>
              <a:rPr lang="en-US" altLang="ru-RU" sz="18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finupryu-pol@mail</a:t>
            </a:r>
            <a:r>
              <a:rPr lang="ru-RU" altLang="ru-RU" sz="18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.</a:t>
            </a:r>
            <a:r>
              <a:rPr lang="en-US" altLang="ru-RU" sz="18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ru</a:t>
            </a:r>
          </a:p>
          <a:p>
            <a:pPr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lang="en-US" altLang="ru-RU" sz="1800" dirty="0">
              <a:solidFill>
                <a:srgbClr val="073E87"/>
              </a:solidFill>
              <a:latin typeface="Candara" pitchFamily="34" charset="0"/>
            </a:endParaRPr>
          </a:p>
        </p:txBody>
      </p:sp>
      <p:pic>
        <p:nvPicPr>
          <p:cNvPr id="5" name="Picture 2" descr="H:\Фомина\Герб ЮП район (ходовой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0" y="104775"/>
            <a:ext cx="852488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857356" y="214290"/>
            <a:ext cx="5572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SzPct val="100000"/>
              <a:defRPr/>
            </a:pPr>
            <a:r>
              <a:rPr lang="ru-RU" sz="36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  <p:pic>
        <p:nvPicPr>
          <p:cNvPr id="2052" name="Picture 4" descr="C:\Users\bydiet-01\Desktop\02_big.jpg"/>
          <p:cNvPicPr>
            <a:picLocks noChangeAspect="1" noChangeArrowheads="1"/>
          </p:cNvPicPr>
          <p:nvPr/>
        </p:nvPicPr>
        <p:blipFill>
          <a:blip r:embed="rId4">
            <a:lum bright="3000" contrast="2000"/>
          </a:blip>
          <a:srcRect/>
          <a:stretch>
            <a:fillRect/>
          </a:stretch>
        </p:blipFill>
        <p:spPr bwMode="auto">
          <a:xfrm>
            <a:off x="4000496" y="3714752"/>
            <a:ext cx="4119568" cy="2709866"/>
          </a:xfrm>
          <a:prstGeom prst="rect">
            <a:avLst/>
          </a:prstGeom>
          <a:noFill/>
          <a:effectLst>
            <a:outerShdw blurRad="215900" dist="215900" dir="12000000" sx="80000" sy="80000" algn="ctr" rotWithShape="0">
              <a:srgbClr val="000000">
                <a:alpha val="89000"/>
              </a:srgbClr>
            </a:outerShdw>
          </a:effectLst>
          <a:scene3d>
            <a:camera prst="orthographicFront">
              <a:rot lat="0" lon="1800000" rev="0"/>
            </a:camera>
            <a:lightRig rig="threePt" dir="t"/>
          </a:scene3d>
          <a:sp3d>
            <a:bevelT w="165100" prst="coolSlant"/>
            <a:bevelB w="114300" prst="artDeco"/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61950" y="360363"/>
            <a:ext cx="8372475" cy="6092825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outerShdw blurRad="152400" dist="50800" dir="5400000" algn="ctr" rotWithShape="0">
              <a:srgbClr val="000000"/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endParaRPr lang="ru-RU" altLang="ru-RU" dirty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10243" name="Rectangle 1"/>
          <p:cNvSpPr>
            <a:spLocks noChangeArrowheads="1"/>
          </p:cNvSpPr>
          <p:nvPr/>
        </p:nvSpPr>
        <p:spPr bwMode="auto">
          <a:xfrm>
            <a:off x="479425" y="908050"/>
            <a:ext cx="8137525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547688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822325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0969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13890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	      </a:t>
            </a:r>
            <a:r>
              <a:rPr lang="ru-RU" altLang="ru-RU" sz="2000" dirty="0">
                <a:solidFill>
                  <a:srgbClr val="00B050"/>
                </a:solidFill>
                <a:latin typeface="Times New Roman" pitchFamily="16" charset="0"/>
                <a:cs typeface="Times New Roman" pitchFamily="16" charset="0"/>
              </a:rPr>
              <a:t>Что такое «Бюджет»?  </a:t>
            </a:r>
          </a:p>
          <a:p>
            <a:pPr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16165D"/>
                </a:solidFill>
                <a:latin typeface="Times New Roman" pitchFamily="16" charset="0"/>
                <a:cs typeface="Times New Roman" pitchFamily="16" charset="0"/>
              </a:rPr>
              <a:t>                   </a:t>
            </a:r>
          </a:p>
          <a:p>
            <a:pPr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	       Бюджет –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a:t>
            </a:r>
          </a:p>
          <a:p>
            <a:pPr eaLnBrk="1" hangingPunct="1">
              <a:spcBef>
                <a:spcPct val="0"/>
              </a:spcBef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eaLnBrk="1" hangingPunct="1">
              <a:spcBef>
                <a:spcPct val="0"/>
              </a:spcBef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10244" name="Rectangle 2"/>
          <p:cNvSpPr>
            <a:spLocks noChangeArrowheads="1"/>
          </p:cNvSpPr>
          <p:nvPr/>
        </p:nvSpPr>
        <p:spPr bwMode="auto">
          <a:xfrm>
            <a:off x="479425" y="2578100"/>
            <a:ext cx="8137525" cy="323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547688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822325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0969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13890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16165D"/>
                </a:solidFill>
                <a:latin typeface="Times New Roman" pitchFamily="16" charset="0"/>
                <a:cs typeface="Times New Roman" pitchFamily="16" charset="0"/>
              </a:rPr>
              <a:t>      </a:t>
            </a:r>
            <a:r>
              <a:rPr lang="ru-RU" altLang="ru-RU" sz="2000" dirty="0">
                <a:solidFill>
                  <a:srgbClr val="00B050"/>
                </a:solidFill>
                <a:latin typeface="Times New Roman" pitchFamily="16" charset="0"/>
                <a:cs typeface="Times New Roman" pitchFamily="16" charset="0"/>
              </a:rPr>
              <a:t>Что такое «Бюджет для граждан»?</a:t>
            </a:r>
            <a:r>
              <a:rPr lang="ru-RU" altLang="ru-RU" sz="2000" dirty="0">
                <a:solidFill>
                  <a:srgbClr val="16165D"/>
                </a:solidFill>
                <a:latin typeface="Times New Roman" pitchFamily="16" charset="0"/>
                <a:cs typeface="Times New Roman" pitchFamily="16" charset="0"/>
              </a:rPr>
              <a:t>                       </a:t>
            </a:r>
          </a:p>
          <a:p>
            <a:pPr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	   </a:t>
            </a:r>
            <a:endParaRPr lang="en-US" altLang="ru-RU" sz="2000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algn="just"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en-US" altLang="ru-RU" sz="20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     </a:t>
            </a:r>
            <a:r>
              <a:rPr lang="ru-RU" altLang="ru-RU" sz="20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Бюджет для граждан – это документ, содержащий основные </a:t>
            </a:r>
          </a:p>
          <a:p>
            <a:pPr algn="just"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положения проекта решения о бюджете и отчета о его исполнении в доступной и понятной форме, разрабатываемый в целях ознакомления граждан с основными задачами и приоритетными направлениями бюджетной политики, основными этапами формирования и исполнения бюджета, источниками доходов бюджета, обоснованиями бюджетных расходов, планируемыми и достигнутыми результатами использования бюджетных ассигнований </a:t>
            </a:r>
          </a:p>
        </p:txBody>
      </p:sp>
      <p:pic>
        <p:nvPicPr>
          <p:cNvPr id="6" name="Picture 2" descr="H:\Фомина\Герб ЮП район (ходовой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0" y="104775"/>
            <a:ext cx="852488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duotone>
              <a:srgbClr val="31B6FD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 bwMode="auto">
          <a:xfrm>
            <a:off x="179512" y="188640"/>
            <a:ext cx="8784975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450850" y="1023938"/>
            <a:ext cx="8243888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73050" indent="-268288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547688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822325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0969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13890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500"/>
              </a:spcBef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Times New Roman" pitchFamily="16" charset="0"/>
              <a:cs typeface="Times New Roman" pitchFamily="16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4" charset="0"/>
              <a:cs typeface="Times New Roman" pitchFamily="16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31B6FD"/>
              </a:buClr>
              <a:buSzPct val="100000"/>
              <a:buFont typeface="Candara" pitchFamily="34" charset="0"/>
              <a:buChar char="-"/>
            </a:pPr>
            <a:r>
              <a:rPr lang="ru-RU" altLang="ru-RU" sz="2000" i="1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повышение финансовой грамотности населения;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Times New Roman" pitchFamily="16" charset="0"/>
              <a:cs typeface="Times New Roman" pitchFamily="16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31B6FD"/>
              </a:buClr>
              <a:buSzPct val="100000"/>
              <a:buFont typeface="Candara" pitchFamily="34" charset="0"/>
              <a:buChar char="-"/>
            </a:pPr>
            <a:r>
              <a:rPr lang="ru-RU" altLang="ru-RU" sz="2000" i="1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раскрытие информации о бюджете муниципального образования Юрьев-Польский район;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Tx/>
              <a:buSzPct val="100000"/>
              <a:buFontTx/>
              <a:buNone/>
            </a:pPr>
            <a:r>
              <a:rPr lang="ru-RU" altLang="ru-RU" sz="2000" i="1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Tx/>
              <a:buSzPct val="100000"/>
              <a:buFontTx/>
              <a:buNone/>
            </a:pPr>
            <a:r>
              <a:rPr lang="ru-RU" altLang="ru-RU" sz="2000" i="1" dirty="0">
                <a:solidFill>
                  <a:srgbClr val="0099FF"/>
                </a:solidFill>
                <a:latin typeface="Times New Roman" pitchFamily="16" charset="0"/>
                <a:cs typeface="Times New Roman" pitchFamily="16" charset="0"/>
              </a:rPr>
              <a:t>-</a:t>
            </a:r>
            <a:r>
              <a:rPr lang="ru-RU" altLang="ru-RU" sz="2000" i="1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 взаимодействие власти и граждан, общественный контроль.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214290"/>
            <a:ext cx="78581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SzPct val="100000"/>
              <a:defRPr/>
            </a:pPr>
            <a:r>
              <a:rPr lang="ru-RU" altLang="ru-RU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Какие цели преследует документ «Бюджет для граждан»:</a:t>
            </a:r>
          </a:p>
        </p:txBody>
      </p:sp>
      <p:pic>
        <p:nvPicPr>
          <p:cNvPr id="6" name="Picture 2" descr="H:\Фомина\Герб ЮП район (ходовой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0" y="104775"/>
            <a:ext cx="852488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457200" y="1125538"/>
            <a:ext cx="822960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73050" indent="-268288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547688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822325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0969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13890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ts val="400"/>
              </a:spcBef>
              <a:buClrTx/>
              <a:buSzPct val="100000"/>
              <a:buFontTx/>
              <a:buNone/>
            </a:pPr>
            <a:endParaRPr lang="ru-RU" altLang="ru-RU" sz="1600">
              <a:solidFill>
                <a:srgbClr val="073E87"/>
              </a:solidFill>
              <a:latin typeface="Candara" pitchFamily="34" charset="0"/>
            </a:endParaRPr>
          </a:p>
          <a:p>
            <a:pPr eaLnBrk="1" hangingPunct="1">
              <a:spcBef>
                <a:spcPts val="400"/>
              </a:spcBef>
              <a:buClrTx/>
              <a:buSzPct val="100000"/>
              <a:buFontTx/>
              <a:buNone/>
            </a:pPr>
            <a:r>
              <a:rPr lang="ru-RU" altLang="ru-RU" sz="1600">
                <a:solidFill>
                  <a:srgbClr val="073E87"/>
                </a:solidFill>
                <a:latin typeface="Candara" pitchFamily="34" charset="0"/>
              </a:rPr>
              <a:t>                                   </a:t>
            </a:r>
          </a:p>
        </p:txBody>
      </p:sp>
      <p:sp>
        <p:nvSpPr>
          <p:cNvPr id="5124" name="AutoShape 3"/>
          <p:cNvSpPr>
            <a:spLocks noChangeArrowheads="1"/>
          </p:cNvSpPr>
          <p:nvPr/>
        </p:nvSpPr>
        <p:spPr bwMode="auto">
          <a:xfrm>
            <a:off x="2493737" y="1556792"/>
            <a:ext cx="6335712" cy="863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38160" cap="sq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241300" dist="139700" dir="8220000" sx="102000" sy="102000" algn="ctr" rotWithShape="0">
              <a:srgbClr val="808080">
                <a:alpha val="59000"/>
              </a:srgbClr>
            </a:outerShdw>
          </a:effectLst>
          <a:scene3d>
            <a:camera prst="isometricOffAxis1Right"/>
            <a:lightRig rig="threePt" dir="t"/>
          </a:scene3d>
        </p:spPr>
        <p:txBody>
          <a:bodyPr wrap="none"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Составление проекта бюджета(планирование)</a:t>
            </a:r>
          </a:p>
        </p:txBody>
      </p:sp>
      <p:sp>
        <p:nvSpPr>
          <p:cNvPr id="5125" name="AutoShape 4"/>
          <p:cNvSpPr>
            <a:spLocks noChangeArrowheads="1"/>
          </p:cNvSpPr>
          <p:nvPr/>
        </p:nvSpPr>
        <p:spPr bwMode="auto">
          <a:xfrm>
            <a:off x="3041855" y="2769967"/>
            <a:ext cx="5688012" cy="792163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38160" cap="sq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139700" dist="139700" dir="8460000" algn="ctr" rotWithShape="0">
              <a:srgbClr val="808080">
                <a:alpha val="98000"/>
              </a:srgbClr>
            </a:outerShdw>
          </a:effectLst>
          <a:scene3d>
            <a:camera prst="isometricOffAxis1Right"/>
            <a:lightRig rig="threePt" dir="t"/>
          </a:scene3d>
        </p:spPr>
        <p:txBody>
          <a:bodyPr wrap="none"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Рассмотрение и утверждение бюджета</a:t>
            </a:r>
          </a:p>
        </p:txBody>
      </p:sp>
      <p:sp>
        <p:nvSpPr>
          <p:cNvPr id="5126" name="AutoShape 5"/>
          <p:cNvSpPr>
            <a:spLocks noChangeArrowheads="1"/>
          </p:cNvSpPr>
          <p:nvPr/>
        </p:nvSpPr>
        <p:spPr bwMode="auto">
          <a:xfrm>
            <a:off x="3141437" y="3933825"/>
            <a:ext cx="5688012" cy="86677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38160" cap="sq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114300" dist="190500" dir="8040000" algn="ctr" rotWithShape="0">
              <a:srgbClr val="808080">
                <a:alpha val="95000"/>
              </a:srgbClr>
            </a:outerShdw>
          </a:effectLst>
          <a:scene3d>
            <a:camera prst="isometricOffAxis1Right"/>
            <a:lightRig rig="threePt" dir="t"/>
          </a:scene3d>
        </p:spPr>
        <p:txBody>
          <a:bodyPr wrap="none"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Исполнение бюджета</a:t>
            </a:r>
          </a:p>
        </p:txBody>
      </p:sp>
      <p:sp>
        <p:nvSpPr>
          <p:cNvPr id="5127" name="AutoShape 6"/>
          <p:cNvSpPr>
            <a:spLocks noChangeArrowheads="1"/>
          </p:cNvSpPr>
          <p:nvPr/>
        </p:nvSpPr>
        <p:spPr bwMode="auto">
          <a:xfrm>
            <a:off x="2493737" y="5229200"/>
            <a:ext cx="6408738" cy="865188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38160" cap="sq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215900" dist="50800" dir="13380000" algn="ctr" rotWithShape="0">
              <a:srgbClr val="808080">
                <a:alpha val="95000"/>
              </a:srgbClr>
            </a:outerShdw>
          </a:effectLst>
          <a:scene3d>
            <a:camera prst="isometricOffAxis1Right"/>
            <a:lightRig rig="threePt" dir="t"/>
          </a:scene3d>
        </p:spPr>
        <p:txBody>
          <a:bodyPr wrap="none"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Муниципальный финансовый контроль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000232" y="357166"/>
            <a:ext cx="50720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SzPct val="100000"/>
              <a:defRPr/>
            </a:pPr>
            <a:r>
              <a:rPr lang="ru-RU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Какие этапы проходит бюджет?</a:t>
            </a:r>
          </a:p>
        </p:txBody>
      </p:sp>
      <p:pic>
        <p:nvPicPr>
          <p:cNvPr id="10" name="Рисунок 9" descr="http://kuzbassmayak.ru/wp-content/uploads/2018/09/%D0%91%D0%AE%D0%94%D0%96%D0%95%D0%A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214686"/>
            <a:ext cx="2555875" cy="1733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2" descr="H:\Фомина\Герб ЮП район (ходовой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72450" y="104775"/>
            <a:ext cx="852488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4"/>
          <p:cNvSpPr>
            <a:spLocks noChangeArrowheads="1"/>
          </p:cNvSpPr>
          <p:nvPr/>
        </p:nvSpPr>
        <p:spPr bwMode="auto">
          <a:xfrm>
            <a:off x="214282" y="1714488"/>
            <a:ext cx="4143404" cy="342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</a:pPr>
            <a:r>
              <a:rPr lang="ru-RU" altLang="ru-RU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altLang="ru-RU" sz="18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В состав Юрьев-Польского района входят: муниципальное образование Юрьев-Польский район, 1 городское  и 3 сельских поселения. </a:t>
            </a:r>
          </a:p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altLang="ru-RU" sz="1800" dirty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      Численность населения, проживающего в муниципальных образованиях, на 01.01.2023 года составляет 31,3 тыс. человек, в том числе </a:t>
            </a:r>
          </a:p>
          <a:p>
            <a:pPr>
              <a:buSzPct val="100000"/>
            </a:pPr>
            <a:r>
              <a:rPr lang="ru-RU" altLang="ru-RU" sz="1800" dirty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городское население составляет 17 тыс. человек (54%),  сельское население – 14,3  тыс. человек (46%).</a:t>
            </a:r>
          </a:p>
        </p:txBody>
      </p:sp>
      <p:pic>
        <p:nvPicPr>
          <p:cNvPr id="14340" name="Picture 5" descr="D:\Марина\ЮП\Ю-П район_схема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4" y="1285860"/>
            <a:ext cx="4417982" cy="53052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00034" y="214290"/>
            <a:ext cx="67866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SzPct val="100000"/>
              <a:defRPr/>
            </a:pPr>
            <a:r>
              <a:rPr lang="ru-RU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Административно-территориальное деление муниципального образования Юрьев-Польский район</a:t>
            </a:r>
          </a:p>
        </p:txBody>
      </p:sp>
      <p:pic>
        <p:nvPicPr>
          <p:cNvPr id="6" name="Picture 2" descr="H:\Фомина\Герб ЮП район (ходовой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0" y="104775"/>
            <a:ext cx="852488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Остин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39249</TotalTime>
  <Words>4290</Words>
  <Application>Microsoft Office PowerPoint</Application>
  <PresentationFormat>Экран (4:3)</PresentationFormat>
  <Paragraphs>703</Paragraphs>
  <Slides>49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8" baseType="lpstr">
      <vt:lpstr>Arial</vt:lpstr>
      <vt:lpstr>Candara</vt:lpstr>
      <vt:lpstr>Century Gothic</vt:lpstr>
      <vt:lpstr>Georgia</vt:lpstr>
      <vt:lpstr>Symbol</vt:lpstr>
      <vt:lpstr>Tahoma</vt:lpstr>
      <vt:lpstr>Times New Roman</vt:lpstr>
      <vt:lpstr>Wingdings 2</vt:lpstr>
      <vt:lpstr>1_Остин</vt:lpstr>
      <vt:lpstr>Презентация PowerPoint</vt:lpstr>
      <vt:lpstr>Презентация PowerPoint</vt:lpstr>
      <vt:lpstr>Презентация PowerPoint</vt:lpstr>
      <vt:lpstr>                      Основные термины и понятия бюджета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ДОХОДЫ  БЮДЖЕТА -                поступающие в бюджет денежные средства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 БЮДЖЕТА - выплачиваемые из бюджета денежные средства, за исключением средств, являющихся источниками финансирования дефицита бюджета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«Бюджет для граждан»</dc:title>
  <dc:creator>Bydjet-01</dc:creator>
  <cp:lastModifiedBy>Ирина Шлынова</cp:lastModifiedBy>
  <cp:revision>2295</cp:revision>
  <cp:lastPrinted>2021-04-13T13:35:24Z</cp:lastPrinted>
  <dcterms:created xsi:type="dcterms:W3CDTF">2016-10-19T08:58:54Z</dcterms:created>
  <dcterms:modified xsi:type="dcterms:W3CDTF">2023-05-22T06:34:25Z</dcterms:modified>
</cp:coreProperties>
</file>