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25" r:id="rId1"/>
    <p:sldMasterId id="2147484945" r:id="rId2"/>
  </p:sldMasterIdLst>
  <p:notesMasterIdLst>
    <p:notesMasterId r:id="rId78"/>
  </p:notesMasterIdLst>
  <p:sldIdLst>
    <p:sldId id="256" r:id="rId3"/>
    <p:sldId id="358" r:id="rId4"/>
    <p:sldId id="259" r:id="rId5"/>
    <p:sldId id="288" r:id="rId6"/>
    <p:sldId id="269" r:id="rId7"/>
    <p:sldId id="350" r:id="rId8"/>
    <p:sldId id="415" r:id="rId9"/>
    <p:sldId id="270" r:id="rId10"/>
    <p:sldId id="271" r:id="rId11"/>
    <p:sldId id="344" r:id="rId12"/>
    <p:sldId id="380" r:id="rId13"/>
    <p:sldId id="423" r:id="rId14"/>
    <p:sldId id="379" r:id="rId15"/>
    <p:sldId id="378" r:id="rId16"/>
    <p:sldId id="348" r:id="rId17"/>
    <p:sldId id="409" r:id="rId18"/>
    <p:sldId id="349" r:id="rId19"/>
    <p:sldId id="370" r:id="rId20"/>
    <p:sldId id="293" r:id="rId21"/>
    <p:sldId id="357" r:id="rId22"/>
    <p:sldId id="298" r:id="rId23"/>
    <p:sldId id="412" r:id="rId24"/>
    <p:sldId id="342" r:id="rId25"/>
    <p:sldId id="406" r:id="rId26"/>
    <p:sldId id="368" r:id="rId27"/>
    <p:sldId id="300" r:id="rId28"/>
    <p:sldId id="301" r:id="rId29"/>
    <p:sldId id="414" r:id="rId30"/>
    <p:sldId id="410" r:id="rId31"/>
    <p:sldId id="411" r:id="rId32"/>
    <p:sldId id="381" r:id="rId33"/>
    <p:sldId id="382" r:id="rId34"/>
    <p:sldId id="384" r:id="rId35"/>
    <p:sldId id="385" r:id="rId36"/>
    <p:sldId id="386" r:id="rId37"/>
    <p:sldId id="387" r:id="rId38"/>
    <p:sldId id="421" r:id="rId39"/>
    <p:sldId id="388" r:id="rId40"/>
    <p:sldId id="40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399" r:id="rId52"/>
    <p:sldId id="417" r:id="rId53"/>
    <p:sldId id="400" r:id="rId54"/>
    <p:sldId id="401" r:id="rId55"/>
    <p:sldId id="402" r:id="rId56"/>
    <p:sldId id="403" r:id="rId57"/>
    <p:sldId id="419" r:id="rId58"/>
    <p:sldId id="420" r:id="rId59"/>
    <p:sldId id="405" r:id="rId60"/>
    <p:sldId id="418" r:id="rId61"/>
    <p:sldId id="416" r:id="rId62"/>
    <p:sldId id="371" r:id="rId63"/>
    <p:sldId id="372" r:id="rId64"/>
    <p:sldId id="373" r:id="rId65"/>
    <p:sldId id="422" r:id="rId66"/>
    <p:sldId id="375" r:id="rId67"/>
    <p:sldId id="376" r:id="rId68"/>
    <p:sldId id="377" r:id="rId69"/>
    <p:sldId id="320" r:id="rId70"/>
    <p:sldId id="407" r:id="rId71"/>
    <p:sldId id="332" r:id="rId72"/>
    <p:sldId id="333" r:id="rId73"/>
    <p:sldId id="334" r:id="rId74"/>
    <p:sldId id="335" r:id="rId75"/>
    <p:sldId id="336" r:id="rId76"/>
    <p:sldId id="341" r:id="rId77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A8056"/>
    <a:srgbClr val="929967"/>
    <a:srgbClr val="D3FDE8"/>
    <a:srgbClr val="FEE2F7"/>
    <a:srgbClr val="CCECFF"/>
    <a:srgbClr val="FECEF3"/>
    <a:srgbClr val="CCCCFF"/>
    <a:srgbClr val="FFCCFF"/>
    <a:srgbClr val="84A9F4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70" autoAdjust="0"/>
  </p:normalViewPr>
  <p:slideViewPr>
    <p:cSldViewPr>
      <p:cViewPr>
        <p:scale>
          <a:sx n="77" d="100"/>
          <a:sy n="77" d="100"/>
        </p:scale>
        <p:origin x="-1618" y="-19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372145517381113E-3"/>
          <c:y val="0.11524571475585955"/>
          <c:w val="0.49533246305966006"/>
          <c:h val="0.7519266915806227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rgbClr val="00CC66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7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(143639,848 тыс.рублей)</c:v>
                </c:pt>
                <c:pt idx="1">
                  <c:v>Единый налог на вмененный доход для отдельных видов деятельности (16259,923 тыс.рублей)</c:v>
                </c:pt>
                <c:pt idx="2">
                  <c:v>Акцизы по подакцизным товарам (17653,551 тыс.рублей)</c:v>
                </c:pt>
                <c:pt idx="3">
                  <c:v>Налог, взимаемый в связи с применением упрощенной системы налогообложения (7210,334 тыс.рублей)</c:v>
                </c:pt>
                <c:pt idx="4">
                  <c:v>Государственная пошлина (6094,333 тыс.рублей)</c:v>
                </c:pt>
                <c:pt idx="5">
                  <c:v>Налог, взимаемый в связи с применением патентной системы налогообложения (4814,316 тыс.рублей)</c:v>
                </c:pt>
                <c:pt idx="6">
                  <c:v>Налог за пользование природными ресурсами (1529,587 тыс.рублей)</c:v>
                </c:pt>
                <c:pt idx="7">
                  <c:v>Единый сельскохозяйственный налог (605,749 тыс.рублей)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143639.848</c:v>
                </c:pt>
                <c:pt idx="1">
                  <c:v>16259.923000000001</c:v>
                </c:pt>
                <c:pt idx="2">
                  <c:v>17653.550999999999</c:v>
                </c:pt>
                <c:pt idx="3">
                  <c:v>7210.3339999999998</c:v>
                </c:pt>
                <c:pt idx="4">
                  <c:v>6094.3329999999996</c:v>
                </c:pt>
                <c:pt idx="5">
                  <c:v>4814.3159999999998</c:v>
                </c:pt>
                <c:pt idx="6">
                  <c:v>1529.587</c:v>
                </c:pt>
                <c:pt idx="7">
                  <c:v>605.74900000000002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46500381770460508"/>
          <c:y val="1.9070156391093685E-3"/>
          <c:w val="0.53352648532569791"/>
          <c:h val="0.99809298436089067"/>
        </c:manualLayout>
      </c:layout>
      <c:overlay val="0"/>
      <c:spPr>
        <a:solidFill>
          <a:srgbClr val="FEE2F7"/>
        </a:solidFill>
      </c:spPr>
      <c:txPr>
        <a:bodyPr/>
        <a:lstStyle/>
        <a:p>
          <a:pPr>
            <a:defRPr sz="1329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09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77118471595585E-2"/>
          <c:y val="0.1017290049109489"/>
          <c:w val="0.48786098496430585"/>
          <c:h val="0.817464181044495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203200" dist="203200" dir="6600000" algn="ctr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solidFill>
                <a:srgbClr val="FF9933"/>
              </a:solidFill>
              <a:effectLst>
                <a:outerShdw blurRad="203200" dist="203200" dir="6600000" algn="ctr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66FF"/>
              </a:solidFill>
              <a:effectLst>
                <a:outerShdw blurRad="203200" dist="203200" dir="6600000" algn="ctr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effectLst>
                <a:outerShdw blurRad="203200" dist="203200" dir="6600000" algn="ctr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8.390443458411407E-3"/>
                  <c:y val="-7.97792112136470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7129575008335686E-2"/>
                  <c:y val="-1.68084460990964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spPr>
                <a:effectLst>
                  <a:outerShdw blurRad="139700" dir="5400000" algn="ctr" rotWithShape="0">
                    <a:srgbClr val="000000"/>
                  </a:outerShdw>
                </a:effectLst>
              </c:spPr>
              <c:txPr>
                <a:bodyPr/>
                <a:lstStyle/>
                <a:p>
                  <a:pPr>
                    <a:defRPr sz="1527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2.1907332837466979E-2"/>
                  <c:y val="6.4919394370554552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effectLst>
                <a:outerShdw blurRad="139700" dir="5400000" algn="ctr" rotWithShape="0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527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Общее образование 294230,136 тыс.рублей</c:v>
                </c:pt>
                <c:pt idx="1">
                  <c:v>Дошкольное образование 158738,623 тыс.рублей</c:v>
                </c:pt>
                <c:pt idx="2">
                  <c:v>Другие вопросы в области образования 56166,093 тыс.рублей</c:v>
                </c:pt>
                <c:pt idx="3">
                  <c:v>Дополнительное образование детей 54931,364 тыс.рублей</c:v>
                </c:pt>
                <c:pt idx="4">
                  <c:v>Молодежная политика и оздоровление детей 3737,400 тыс.рублей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294230.136</c:v>
                </c:pt>
                <c:pt idx="1">
                  <c:v>158738.62299999999</c:v>
                </c:pt>
                <c:pt idx="2">
                  <c:v>56166.093000000001</c:v>
                </c:pt>
                <c:pt idx="3">
                  <c:v>54931.364000000001</c:v>
                </c:pt>
                <c:pt idx="4">
                  <c:v>3737.4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55127782780818091"/>
          <c:y val="1.503798646574929E-2"/>
          <c:w val="0.43756777552643061"/>
          <c:h val="0.88081729306864487"/>
        </c:manualLayout>
      </c:layout>
      <c:overlay val="0"/>
      <c:spPr>
        <a:solidFill>
          <a:srgbClr val="CCECFF"/>
        </a:solidFill>
      </c:spPr>
      <c:txPr>
        <a:bodyPr/>
        <a:lstStyle/>
        <a:p>
          <a:pPr>
            <a:defRPr sz="1336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17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.2</c:v>
                </c:pt>
              </c:strCache>
            </c:strRef>
          </c:tx>
          <c:spPr>
            <a:effectLst>
              <a:outerShdw blurRad="63500" dist="838200" dir="6600000" algn="ctr" rotWithShape="0">
                <a:srgbClr val="000000">
                  <a:alpha val="22000"/>
                </a:srgbClr>
              </a:outerShdw>
            </a:effectLst>
          </c:spPr>
          <c:explosion val="31"/>
          <c:dPt>
            <c:idx val="0"/>
            <c:bubble3D val="0"/>
            <c:spPr>
              <a:solidFill>
                <a:srgbClr val="FFFF00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27477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</c:dPt>
          <c:dPt>
            <c:idx val="3"/>
            <c:bubble3D val="0"/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effectLst>
                <a:outerShdw blurRad="127000" dist="25400" dir="6120000" algn="ctr" rotWithShape="0">
                  <a:srgbClr val="000000">
                    <a:alpha val="94000"/>
                  </a:srgbClr>
                </a:outerShdw>
              </a:effectLst>
            </c:spPr>
            <c:txPr>
              <a:bodyPr/>
              <a:lstStyle/>
              <a:p>
                <a:pPr>
                  <a:defRPr sz="139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Охрана семьи и детства 42271,615 тыс.рублей</c:v>
                </c:pt>
                <c:pt idx="1">
                  <c:v>Социальное обеспечение населения 5649,134 тыс.рублей</c:v>
                </c:pt>
                <c:pt idx="2">
                  <c:v>Пенсионное обеспечение 2651,173 тыс.рублей</c:v>
                </c:pt>
                <c:pt idx="3">
                  <c:v>Другие вопросы в области социальной политики 1872,5 тыс.рублей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42271.614999999998</c:v>
                </c:pt>
                <c:pt idx="1">
                  <c:v>5649.134</c:v>
                </c:pt>
                <c:pt idx="2">
                  <c:v>2651.1729999999998</c:v>
                </c:pt>
                <c:pt idx="3">
                  <c:v>1872.5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t"/>
      <c:overlay val="0"/>
      <c:txPr>
        <a:bodyPr/>
        <a:lstStyle/>
        <a:p>
          <a:pPr>
            <a:defRPr sz="139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65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679139539283612E-3"/>
          <c:y val="9.1333422771694817E-2"/>
          <c:w val="0.54292543668829241"/>
          <c:h val="0.817333154456610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FF99"/>
              </a:solidFill>
            </c:spPr>
          </c:dPt>
          <c:dPt>
            <c:idx val="3"/>
            <c:bubble3D val="0"/>
            <c:spPr>
              <a:solidFill>
                <a:srgbClr val="FF6699"/>
              </a:solidFill>
            </c:spPr>
          </c:dPt>
          <c:dPt>
            <c:idx val="4"/>
            <c:bubble3D val="0"/>
          </c:dPt>
          <c:dLbls>
            <c:dLbl>
              <c:idx val="2"/>
              <c:layout>
                <c:manualLayout>
                  <c:x val="-5.7415072069717417E-2"/>
                  <c:y val="-1.009586969513866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7048939711166993E-2"/>
                  <c:y val="-0.1516345064865168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Дорожное хозяйство 35965,483тыс.рублей</c:v>
                </c:pt>
                <c:pt idx="1">
                  <c:v>Сельское хозяйство и рыболовство 6319,033 тыс.рублей</c:v>
                </c:pt>
                <c:pt idx="2">
                  <c:v>Транспорт 2840,085 тыс.рублей</c:v>
                </c:pt>
                <c:pt idx="3">
                  <c:v>Другие вопросы в области национальной экономики 686,000 тыс.рублей</c:v>
                </c:pt>
                <c:pt idx="4">
                  <c:v>Связь и информатика 265,769 тыс.рублей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35965.483</c:v>
                </c:pt>
                <c:pt idx="1">
                  <c:v>6319.0330000000004</c:v>
                </c:pt>
                <c:pt idx="2">
                  <c:v>2840.085</c:v>
                </c:pt>
                <c:pt idx="3" formatCode="0.000">
                  <c:v>686</c:v>
                </c:pt>
                <c:pt idx="4">
                  <c:v>265.76900000000001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50803761006482373"/>
          <c:y val="3.2629957399903319E-3"/>
          <c:w val="0.48726394580794352"/>
          <c:h val="0.99673700426000955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259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1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07360851194049"/>
          <c:y val="0.32851744075468825"/>
          <c:w val="0.5386773065922813"/>
          <c:h val="0.479052075012362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88900" dist="927100" dir="5400000" algn="ctr" rotWithShape="0">
                <a:srgbClr val="000000">
                  <a:alpha val="77000"/>
                </a:srgbClr>
              </a:outerShdw>
            </a:effectLst>
          </c:spPr>
          <c:dPt>
            <c:idx val="0"/>
            <c:bubble3D val="0"/>
            <c:spPr>
              <a:solidFill>
                <a:srgbClr val="FFC000"/>
              </a:solidFill>
              <a:effectLst>
                <a:outerShdw blurRad="88900" dist="927100" dir="5400000" algn="ctr" rotWithShape="0">
                  <a:srgbClr val="000000">
                    <a:alpha val="77000"/>
                  </a:srgbClr>
                </a:outerShdw>
              </a:effectLst>
            </c:spPr>
          </c:dPt>
          <c:dPt>
            <c:idx val="1"/>
            <c:bubble3D val="0"/>
            <c:explosion val="13"/>
          </c:dPt>
          <c:dPt>
            <c:idx val="2"/>
            <c:bubble3D val="0"/>
            <c:spPr>
              <a:solidFill>
                <a:srgbClr val="66FF33"/>
              </a:solidFill>
              <a:effectLst>
                <a:outerShdw blurRad="88900" dist="927100" dir="5400000" algn="ctr" rotWithShape="0">
                  <a:srgbClr val="000000">
                    <a:alpha val="77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0000"/>
              </a:solidFill>
              <a:effectLst>
                <a:outerShdw blurRad="88900" dist="927100" dir="5400000" algn="ctr" rotWithShape="0">
                  <a:srgbClr val="000000">
                    <a:alpha val="77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00B0F0"/>
              </a:solidFill>
              <a:effectLst>
                <a:outerShdw blurRad="88900" dist="927100" dir="5400000" algn="ctr" rotWithShape="0">
                  <a:srgbClr val="000000">
                    <a:alpha val="77000"/>
                  </a:srgbClr>
                </a:outerShdw>
              </a:effectLst>
            </c:spPr>
          </c:dPt>
          <c:dPt>
            <c:idx val="5"/>
            <c:bubble3D val="0"/>
            <c:explosion val="20"/>
            <c:spPr>
              <a:solidFill>
                <a:srgbClr val="990099"/>
              </a:solidFill>
              <a:effectLst>
                <a:outerShdw blurRad="88900" dist="927100" dir="5400000" algn="ctr" rotWithShape="0">
                  <a:srgbClr val="000000">
                    <a:alpha val="77000"/>
                  </a:srgbClr>
                </a:outerShdw>
              </a:effectLst>
            </c:spPr>
          </c:dPt>
          <c:dPt>
            <c:idx val="6"/>
            <c:bubble3D val="0"/>
          </c:dPt>
          <c:dLbls>
            <c:dLbl>
              <c:idx val="0"/>
              <c:layout>
                <c:manualLayout>
                  <c:x val="7.595855781185247E-2"/>
                  <c:y val="-4.69699905051454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автомобильных дорог местного значения (за счет средств местного бюджета) </a:t>
                    </a:r>
                    <a:r>
                      <a:rPr lang="ru-RU" dirty="0" smtClean="0"/>
                      <a:t>3550 </a:t>
                    </a:r>
                    <a:r>
                      <a:rPr lang="ru-RU" dirty="0"/>
                      <a:t>тыс</a:t>
                    </a:r>
                    <a:r>
                      <a:rPr lang="ru-RU" dirty="0" smtClean="0"/>
                      <a:t>. рублей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453546376878331E-2"/>
                  <c:y val="-4.334007883606510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ремонт автомобильных дорог местного значения </a:t>
                    </a:r>
                    <a:r>
                      <a:rPr lang="ru-RU" dirty="0" smtClean="0"/>
                      <a:t>8249 </a:t>
                    </a:r>
                    <a:r>
                      <a:rPr lang="ru-RU" dirty="0"/>
                      <a:t>тыс</a:t>
                    </a:r>
                    <a:r>
                      <a:rPr lang="ru-RU" dirty="0" smtClean="0"/>
                      <a:t>. рублей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23,1%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227518556892215E-2"/>
                  <c:y val="-2.30685256697325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восстановление </a:t>
                    </a:r>
                    <a:r>
                      <a:rPr lang="ru-RU" dirty="0"/>
                      <a:t>профиля автомобильных дорог местного значения </a:t>
                    </a:r>
                    <a:r>
                      <a:rPr lang="ru-RU" dirty="0" smtClean="0"/>
                      <a:t>456 </a:t>
                    </a:r>
                    <a:r>
                      <a:rPr lang="ru-RU" dirty="0"/>
                      <a:t>тыс</a:t>
                    </a:r>
                    <a:r>
                      <a:rPr lang="ru-RU" dirty="0" smtClean="0"/>
                      <a:t>. рублей 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22708853193171E-2"/>
                  <c:y val="9.1254922351730536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Софинансирование</a:t>
                    </a:r>
                    <a:r>
                      <a:rPr lang="ru-RU" dirty="0" smtClean="0"/>
                      <a:t>  на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осуществление </a:t>
                    </a:r>
                    <a:r>
                      <a:rPr lang="ru-RU" dirty="0"/>
                      <a:t>дорожной деятельности в отношении автомобильных дорог общего пользования местного значения </a:t>
                    </a:r>
                    <a:r>
                      <a:rPr lang="ru-RU" dirty="0" smtClean="0"/>
                      <a:t>2065 </a:t>
                    </a:r>
                    <a:r>
                      <a:rPr lang="ru-RU" dirty="0"/>
                      <a:t>тыс</a:t>
                    </a:r>
                    <a:r>
                      <a:rPr lang="ru-RU" dirty="0" smtClean="0"/>
                      <a:t>. рублей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845657839853074E-3"/>
                  <c:y val="-3.67347299903764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осуществление дорожной деятельности в отношении автомобильных дорог общего пользования местного значения  за счет средств субсидии из областного бюджета </a:t>
                    </a:r>
                    <a:r>
                      <a:rPr lang="ru-RU" dirty="0" smtClean="0"/>
                      <a:t>13446 </a:t>
                    </a:r>
                    <a:r>
                      <a:rPr lang="ru-RU" dirty="0"/>
                      <a:t>тыс</a:t>
                    </a:r>
                    <a:r>
                      <a:rPr lang="ru-RU" dirty="0" smtClean="0"/>
                      <a:t>. рублей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37,6%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6909564809672324E-2"/>
                  <c:y val="0.2481144313211980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нанесение дорожной разметки на пешеходных переходах и искусственных неровностях </a:t>
                    </a:r>
                    <a:r>
                      <a:rPr lang="ru-RU" dirty="0" smtClean="0"/>
                      <a:t>58 </a:t>
                    </a:r>
                    <a:r>
                      <a:rPr lang="ru-RU" dirty="0"/>
                      <a:t>тыс</a:t>
                    </a:r>
                    <a:r>
                      <a:rPr lang="ru-RU" dirty="0" smtClean="0"/>
                      <a:t>. рублей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4449359915568395E-2"/>
                  <c:y val="-7.629849358682054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строительный контроль, изготовление проектно-сметной документации на строительство, реконструкцию автомобильных дорог общего пользования местного значения </a:t>
                    </a:r>
                    <a:r>
                      <a:rPr lang="ru-RU" dirty="0" smtClean="0"/>
                      <a:t>447 тыс. рублей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522538725473129E-2"/>
                  <c:y val="-5.7791948373326942E-2"/>
                </c:manualLayout>
              </c:layout>
              <c:tx>
                <c:rich>
                  <a:bodyPr/>
                  <a:lstStyle/>
                  <a:p>
                    <a:r>
                      <a:rPr lang="ru-RU" sz="1150" b="0" i="0" u="none" strike="noStrike" baseline="0" dirty="0" smtClean="0">
                        <a:effectLst/>
                      </a:rPr>
                      <a:t>проектирование, строительство, реконструкция автомобильных дорог общего пользования местного значения с твердым покрытием до сельских населенных пунктов 7091 тыс. рублей</a:t>
                    </a:r>
                    <a:r>
                      <a:rPr lang="ru-RU" sz="1150" b="0" i="0" u="none" strike="noStrike" baseline="0" dirty="0" smtClean="0"/>
                      <a:t> 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19,8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6940508749451458E-2"/>
                  <c:y val="4.3402619446573171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софинансирование</a:t>
                    </a:r>
                    <a:r>
                      <a:rPr lang="ru-RU" dirty="0" smtClean="0"/>
                      <a:t> на проектирование, строительство, реконструкция автомобильных дорог общего пользования местного значения с твердым покрытием до сельских населенных пунктов 373 тыс. рублей</a:t>
                    </a:r>
                    <a:r>
                      <a:rPr lang="en-US" dirty="0"/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5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multiLvlStrRef>
              <c:f>Лист1!$A$2:$B$8</c:f>
              <c:multiLvlStrCache>
                <c:ptCount val="7"/>
                <c:lvl>
                  <c:pt idx="0">
                    <c:v>3550</c:v>
                  </c:pt>
                  <c:pt idx="1">
                    <c:v>8249</c:v>
                  </c:pt>
                  <c:pt idx="2">
                    <c:v>456</c:v>
                  </c:pt>
                  <c:pt idx="3">
                    <c:v>2065</c:v>
                  </c:pt>
                  <c:pt idx="4">
                    <c:v>13446</c:v>
                  </c:pt>
                  <c:pt idx="5">
                    <c:v>58</c:v>
                  </c:pt>
                  <c:pt idx="6">
                    <c:v>447</c:v>
                  </c:pt>
                </c:lvl>
                <c:lvl>
                  <c:pt idx="0">
                    <c:v>содержание автомобильных дорог местного значения (за счет средств местного бюджета) 3550 тыс.рублей</c:v>
                  </c:pt>
                  <c:pt idx="1">
                    <c:v>ремонт автомобильных дорог местного значения 8249 тыс.рублей</c:v>
                  </c:pt>
                  <c:pt idx="2">
                    <c:v>восстановление профиля автомобильных дорог местного значения 456 тыс.рублей</c:v>
                  </c:pt>
                  <c:pt idx="3">
                    <c:v>софинансирование на осуществление дорожной деятельности в отношении автомобильных дорог общего пользования местного значения 2065 тыс.рублей</c:v>
                  </c:pt>
                  <c:pt idx="4">
                    <c:v>осуществление дорожной деятельности в отношении автомобильных дорог общего пользования местного значения  за счет средств субсидии из областного бюджета 13446 тыс.рублей</c:v>
                  </c:pt>
                  <c:pt idx="5">
                    <c:v>нанесение дорожной разметки на пешеходных переходах и искусственных неровностях 58 тыс.рублей</c:v>
                  </c:pt>
                  <c:pt idx="6">
                    <c:v>строительный контроль, изготовление проектно-сметной документации на строительство, реконструкцию автомобильных дорог общего пользования местного значения 447 тыс.рублей</c:v>
                  </c:pt>
                </c:lvl>
              </c:multiLvlStrCache>
            </c:multiLvl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3550</c:v>
                </c:pt>
                <c:pt idx="1">
                  <c:v>8249</c:v>
                </c:pt>
                <c:pt idx="2">
                  <c:v>456</c:v>
                </c:pt>
                <c:pt idx="3">
                  <c:v>2065</c:v>
                </c:pt>
                <c:pt idx="4">
                  <c:v>13446</c:v>
                </c:pt>
                <c:pt idx="5">
                  <c:v>58</c:v>
                </c:pt>
                <c:pt idx="6">
                  <c:v>447</c:v>
                </c:pt>
                <c:pt idx="7">
                  <c:v>7091</c:v>
                </c:pt>
                <c:pt idx="8">
                  <c:v>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347">
          <a:noFill/>
        </a:ln>
      </c:spPr>
    </c:plotArea>
    <c:plotVisOnly val="1"/>
    <c:dispBlanksAs val="gap"/>
    <c:showDLblsOverMax val="0"/>
  </c:chart>
  <c:spPr>
    <a:solidFill>
      <a:srgbClr val="D3FDE8"/>
    </a:solidFill>
  </c:spPr>
  <c:txPr>
    <a:bodyPr/>
    <a:lstStyle/>
    <a:p>
      <a:pPr>
        <a:defRPr sz="1723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89883792302281E-2"/>
          <c:y val="8.7688768123128202E-2"/>
          <c:w val="0.56087853829092593"/>
          <c:h val="0.81958468037842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88900" dist="927100" dir="5400000" algn="ctr" rotWithShape="0">
                <a:srgbClr val="000000">
                  <a:alpha val="83000"/>
                </a:srgbClr>
              </a:outerShdw>
            </a:effectLst>
          </c:spPr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F00"/>
              </a:solidFill>
              <a:effectLst>
                <a:outerShdw blurRad="88900" dist="927100" dir="5400000" algn="ctr" rotWithShape="0">
                  <a:srgbClr val="000000">
                    <a:alpha val="8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0000"/>
              </a:solidFill>
              <a:effectLst>
                <a:outerShdw blurRad="88900" dist="927100" dir="5400000" algn="ctr" rotWithShape="0">
                  <a:srgbClr val="000000">
                    <a:alpha val="83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66CCFF"/>
              </a:solidFill>
              <a:effectLst>
                <a:outerShdw blurRad="88900" dist="927100" dir="5400000" algn="ctr" rotWithShape="0">
                  <a:srgbClr val="000000">
                    <a:alpha val="83000"/>
                  </a:srgbClr>
                </a:outerShdw>
              </a:effectLst>
            </c:spPr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10424900999700598"/>
                  <c:y val="-0.1028651578396051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effectLst>
                <a:outerShdw blurRad="127000" dist="88900" dir="5400000" algn="ctr" rotWithShape="0">
                  <a:srgbClr val="000000">
                    <a:alpha val="58000"/>
                  </a:srgbClr>
                </a:outerShdw>
              </a:effectLst>
            </c:spPr>
            <c:txPr>
              <a:bodyPr/>
              <a:lstStyle/>
              <a:p>
                <a:pPr>
                  <a:defRPr sz="145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Дворцы культуры 49548,058 тыс.рублей</c:v>
                </c:pt>
                <c:pt idx="1">
                  <c:v>Библиотеки 17381,557 тыс.рублей</c:v>
                </c:pt>
                <c:pt idx="2">
                  <c:v>Музей 9358,102 тыс.рублей</c:v>
                </c:pt>
                <c:pt idx="3">
                  <c:v>Централизованная бухгалтерия 4312,203 тыс.рублей</c:v>
                </c:pt>
                <c:pt idx="4">
                  <c:v>Аппарат управления 1551,235 тыс.рублей</c:v>
                </c:pt>
                <c:pt idx="5">
                  <c:v>Общественно-значимые мероприятия 598,000тыс.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49548.057999999997</c:v>
                </c:pt>
                <c:pt idx="1">
                  <c:v>17381.557000000001</c:v>
                </c:pt>
                <c:pt idx="2">
                  <c:v>9358.1020000000008</c:v>
                </c:pt>
                <c:pt idx="3">
                  <c:v>4312.2030000000004</c:v>
                </c:pt>
                <c:pt idx="4">
                  <c:v>1551.2349999999999</c:v>
                </c:pt>
                <c:pt idx="5">
                  <c:v>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0.62426128185589713"/>
          <c:y val="8.4720153224090225E-2"/>
          <c:w val="0.36587328860932233"/>
          <c:h val="0.78631387292804622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277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41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1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1046859024578"/>
          <c:y val="9.8713845954440882E-2"/>
          <c:w val="0.41109837872289573"/>
          <c:h val="0.802572308091118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254000" dist="177800" dir="9480000" algn="ctr" rotWithShape="0">
                <a:srgbClr val="000000">
                  <a:alpha val="54000"/>
                </a:srgbClr>
              </a:outerShdw>
            </a:effectLst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990099"/>
              </a:solidFill>
              <a:effectLst>
                <a:outerShdw blurRad="254000" dist="177800" dir="9480000" algn="ctr" rotWithShape="0">
                  <a:srgbClr val="000000">
                    <a:alpha val="54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0000"/>
              </a:solidFill>
              <a:effectLst>
                <a:outerShdw blurRad="254000" dist="177800" dir="9480000" algn="ctr" rotWithShape="0">
                  <a:srgbClr val="000000">
                    <a:alpha val="54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-4.6083376775799843E-2"/>
                  <c:y val="-0.130109939235392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2604349754110897E-2"/>
                  <c:y val="-0.1583952385420173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2749930289067997E-2"/>
                  <c:y val="5.364103561128932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422" dirty="0" smtClean="0">
                        <a:solidFill>
                          <a:schemeClr val="tx1"/>
                        </a:solidFill>
                      </a:rPr>
                      <a:t>0,05%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effectLst>
                <a:outerShdw blurRad="203200" dist="76200" dir="5400000" algn="ctr" rotWithShape="0">
                  <a:srgbClr val="000000">
                    <a:alpha val="99000"/>
                  </a:srgbClr>
                </a:outerShdw>
              </a:effectLst>
            </c:spPr>
            <c:txPr>
              <a:bodyPr/>
              <a:lstStyle/>
              <a:p>
                <a:pPr>
                  <a:defRPr sz="1422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Функционирование местной администрации 21594,972 тыс.рублей</c:v>
                </c:pt>
                <c:pt idx="1">
                  <c:v>Другие общегосударственные вопросы 20603,895 тыс.рублей</c:v>
                </c:pt>
                <c:pt idx="2">
                  <c:v>Обеспечение деятельности финансового управления 11333,804 тыс.рублей</c:v>
                </c:pt>
                <c:pt idx="3">
                  <c:v>Обеспечение проведения выборов и референдумов 211,000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21594.972000000002</c:v>
                </c:pt>
                <c:pt idx="1">
                  <c:v>20603.895</c:v>
                </c:pt>
                <c:pt idx="2">
                  <c:v>11333.804</c:v>
                </c:pt>
                <c:pt idx="3">
                  <c:v>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339576227060685"/>
          <c:y val="5.5960495056694988E-2"/>
          <c:w val="0.41660421452377477"/>
          <c:h val="0.94403940248209717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243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97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chemeClr val="bg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invertIfNegative val="0"/>
          <c:cat>
            <c:strRef>
              <c:f>Лист1!$A$2:$A$5</c:f>
              <c:strCache>
                <c:ptCount val="4"/>
                <c:pt idx="0">
                  <c:v>г Юрьев-Польский </c:v>
                </c:pt>
                <c:pt idx="1">
                  <c:v>Красное</c:v>
                </c:pt>
                <c:pt idx="2">
                  <c:v>Небыловское </c:v>
                </c:pt>
                <c:pt idx="3">
                  <c:v>Симское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26322</c:v>
                </c:pt>
                <c:pt idx="1">
                  <c:v>8690</c:v>
                </c:pt>
                <c:pt idx="2">
                  <c:v>2500</c:v>
                </c:pt>
                <c:pt idx="3">
                  <c:v>2593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27477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190500" dist="50800" dir="5400000" algn="ctr" rotWithShape="0">
                <a:srgbClr val="000000">
                  <a:alpha val="86000"/>
                </a:srgbClr>
              </a:outerShdw>
            </a:effectLst>
          </c:spPr>
          <c:invertIfNegative val="0"/>
          <c:cat>
            <c:strRef>
              <c:f>Лист1!$A$2:$A$5</c:f>
              <c:strCache>
                <c:ptCount val="4"/>
                <c:pt idx="0">
                  <c:v>г Юрьев-Польский </c:v>
                </c:pt>
                <c:pt idx="1">
                  <c:v>Красное</c:v>
                </c:pt>
                <c:pt idx="2">
                  <c:v>Небыловское </c:v>
                </c:pt>
                <c:pt idx="3">
                  <c:v>Симское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90862.5</c:v>
                </c:pt>
                <c:pt idx="1">
                  <c:v>9402.7999999999993</c:v>
                </c:pt>
                <c:pt idx="2">
                  <c:v>2816</c:v>
                </c:pt>
                <c:pt idx="3">
                  <c:v>2760.2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г Юрьев-Польский </c:v>
                </c:pt>
                <c:pt idx="1">
                  <c:v>Красное</c:v>
                </c:pt>
                <c:pt idx="2">
                  <c:v>Небыловское </c:v>
                </c:pt>
                <c:pt idx="3">
                  <c:v>Симское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192551.4</c:v>
                </c:pt>
                <c:pt idx="1">
                  <c:v>9368.7999999999993</c:v>
                </c:pt>
                <c:pt idx="2">
                  <c:v>2770.7</c:v>
                </c:pt>
                <c:pt idx="3">
                  <c:v>1776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8"/>
        <c:axId val="145755136"/>
        <c:axId val="145761024"/>
      </c:barChart>
      <c:catAx>
        <c:axId val="1457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761024"/>
        <c:crosses val="autoZero"/>
        <c:auto val="1"/>
        <c:lblAlgn val="ctr"/>
        <c:lblOffset val="100"/>
        <c:noMultiLvlLbl val="0"/>
      </c:catAx>
      <c:valAx>
        <c:axId val="145761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755136"/>
        <c:crosses val="autoZero"/>
        <c:crossBetween val="between"/>
      </c:valAx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68529265836099418"/>
          <c:y val="0.21190753714840763"/>
          <c:w val="0.12550474300948603"/>
          <c:h val="0.18487809175723291"/>
        </c:manualLayout>
      </c:layout>
      <c:overlay val="0"/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732714613289913E-3"/>
          <c:y val="0.35019331959473848"/>
          <c:w val="0.53643767124675934"/>
          <c:h val="0.257750322229381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152400" dist="2540000" dir="5400000" sx="30000" sy="30000" algn="ctr" rotWithShape="0">
                <a:srgbClr val="000000">
                  <a:alpha val="74000"/>
                </a:srgbClr>
              </a:outerShdw>
            </a:effectLst>
          </c:spPr>
          <c:explosion val="5"/>
          <c:dPt>
            <c:idx val="0"/>
            <c:bubble3D val="0"/>
            <c:spPr>
              <a:solidFill>
                <a:srgbClr val="00CC66"/>
              </a:solidFill>
              <a:effectLst>
                <a:outerShdw blurRad="152400" dist="2540000" dir="5400000" sx="30000" sy="30000" algn="ctr" rotWithShape="0">
                  <a:srgbClr val="000000">
                    <a:alpha val="52000"/>
                  </a:srgbClr>
                </a:outerShdw>
              </a:effectLst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0000"/>
              </a:solidFill>
              <a:effectLst>
                <a:outerShdw blurRad="152400" dist="2540000" dir="5400000" sx="30000" sy="30000" algn="ctr" rotWithShape="0">
                  <a:srgbClr val="000000">
                    <a:alpha val="74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FF00"/>
              </a:solidFill>
              <a:effectLst>
                <a:outerShdw blurRad="152400" dist="2540000" dir="5400000" sx="30000" sy="30000" algn="ctr" rotWithShape="0">
                  <a:srgbClr val="000000">
                    <a:alpha val="74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CC"/>
              </a:solidFill>
              <a:effectLst>
                <a:outerShdw blurRad="152400" dist="2540000" dir="5400000" sx="30000" sy="30000" algn="ctr" rotWithShape="0">
                  <a:srgbClr val="000000">
                    <a:alpha val="74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66FF33"/>
              </a:solidFill>
              <a:effectLst>
                <a:outerShdw blurRad="152400" dist="2540000" dir="5400000" sx="30000" sy="30000" algn="ctr" rotWithShape="0">
                  <a:srgbClr val="000000">
                    <a:alpha val="74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66FFFF"/>
              </a:solidFill>
              <a:ln>
                <a:solidFill>
                  <a:schemeClr val="accent1"/>
                </a:solidFill>
              </a:ln>
              <a:effectLst>
                <a:outerShdw blurRad="152400" dist="2540000" dir="5400000" sx="30000" sy="30000" algn="ctr" rotWithShape="0">
                  <a:srgbClr val="000000">
                    <a:alpha val="74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120515"/>
              </a:solidFill>
              <a:effectLst>
                <a:outerShdw blurRad="152400" dist="2540000" dir="5400000" sx="30000" sy="30000" algn="ctr" rotWithShape="0">
                  <a:srgbClr val="000000">
                    <a:alpha val="74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990099"/>
              </a:solidFill>
              <a:effectLst>
                <a:outerShdw blurRad="152400" dist="2540000" dir="5400000" sx="30000" sy="30000" algn="ctr" rotWithShape="0">
                  <a:srgbClr val="000000">
                    <a:alpha val="74000"/>
                  </a:srgbClr>
                </a:outerShdw>
              </a:effectLst>
            </c:spPr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0.11920811461067367"/>
                  <c:y val="-5.84263463444725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16%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Доходы от сдачи в аренду имущества (19076,928 тыс.рублей)</c:v>
                </c:pt>
                <c:pt idx="1">
                  <c:v>Доходы, получаемые в виде арендной платы за земельные участки (7387,194 тыс.рублей)</c:v>
                </c:pt>
                <c:pt idx="2">
                  <c:v>Доходы от продажи земельных участков (7383,111 тыс.рублей)</c:v>
                </c:pt>
                <c:pt idx="3">
                  <c:v>Штрафы (5232,285 тыс.рублей)</c:v>
                </c:pt>
                <c:pt idx="4">
                  <c:v>Плата за негативное воздействие на окружающую среду (392,728 тыс.рублей)</c:v>
                </c:pt>
                <c:pt idx="5">
                  <c:v>Доходы в виде прибыли, приходящейся на доли в уставных капиталах (1370,250 тыс.рублей)</c:v>
                </c:pt>
                <c:pt idx="6">
                  <c:v>Доходы от перечисления части прибыли, остающейся после уплаты налогов и иных обязательных платежей муниципальных унитарных предприятий (128,391 тыс.рублей)</c:v>
                </c:pt>
                <c:pt idx="7">
                  <c:v>Прочие поступления от использования имущества (181,188 тыс. рублей)</c:v>
                </c:pt>
                <c:pt idx="8">
                  <c:v>Доходы от оказания платных услуг (133,581 тыс. рублей)</c:v>
                </c:pt>
                <c:pt idx="9">
                  <c:v>Прочие неналоговые доходы (346,636 тыс.рублей)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19076.928</c:v>
                </c:pt>
                <c:pt idx="1">
                  <c:v>7387.1940000000004</c:v>
                </c:pt>
                <c:pt idx="2">
                  <c:v>7383.1109999999999</c:v>
                </c:pt>
                <c:pt idx="3">
                  <c:v>5232.2849999999999</c:v>
                </c:pt>
                <c:pt idx="4">
                  <c:v>392.72800000000001</c:v>
                </c:pt>
                <c:pt idx="5">
                  <c:v>1370.25</c:v>
                </c:pt>
                <c:pt idx="6">
                  <c:v>128.39099999999999</c:v>
                </c:pt>
                <c:pt idx="7">
                  <c:v>181.18799999999999</c:v>
                </c:pt>
                <c:pt idx="8">
                  <c:v>133.58099999999999</c:v>
                </c:pt>
                <c:pt idx="9">
                  <c:v>346.63600000000002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605">
          <a:noFill/>
        </a:ln>
      </c:spPr>
    </c:plotArea>
    <c:legend>
      <c:legendPos val="r"/>
      <c:legendEntry>
        <c:idx val="7"/>
        <c:txPr>
          <a:bodyPr/>
          <a:lstStyle/>
          <a:p>
            <a:pPr>
              <a:defRPr lang="ru-RU" sz="1161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908601369478269"/>
          <c:y val="0"/>
          <c:w val="0.48091398630521731"/>
          <c:h val="0.96252159705202422"/>
        </c:manualLayout>
      </c:layout>
      <c:overlay val="0"/>
      <c:spPr>
        <a:solidFill>
          <a:srgbClr val="CCECFF"/>
        </a:solidFill>
      </c:spPr>
      <c:txPr>
        <a:bodyPr/>
        <a:lstStyle/>
        <a:p>
          <a:pPr>
            <a:defRPr sz="116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3FDE8"/>
    </a:solidFill>
  </c:spPr>
  <c:txPr>
    <a:bodyPr/>
    <a:lstStyle/>
    <a:p>
      <a:pPr>
        <a:defRPr sz="1391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4"/>
          <c:dPt>
            <c:idx val="0"/>
            <c:bubble3D val="0"/>
          </c:dPt>
          <c:dPt>
            <c:idx val="1"/>
            <c:bubble3D val="0"/>
            <c:explosion val="48"/>
          </c:dPt>
          <c:dPt>
            <c:idx val="2"/>
            <c:bubble3D val="0"/>
            <c:explosion val="42"/>
            <c:spPr>
              <a:solidFill>
                <a:srgbClr val="FFFF66"/>
              </a:solidFill>
            </c:spPr>
          </c:dPt>
          <c:dPt>
            <c:idx val="3"/>
            <c:bubble3D val="0"/>
            <c:spPr>
              <a:solidFill>
                <a:srgbClr val="FF5050"/>
              </a:solidFill>
            </c:spPr>
          </c:dPt>
          <c:dPt>
            <c:idx val="4"/>
            <c:bubble3D val="0"/>
          </c:dPt>
          <c:dLbls>
            <c:dLbl>
              <c:idx val="4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 (162748,0 тыс.рублей)</c:v>
                </c:pt>
                <c:pt idx="1">
                  <c:v>Субсидии (185670,532 тыс. рублей)</c:v>
                </c:pt>
                <c:pt idx="2">
                  <c:v>Субвенции (306470,838 тыс рублей)</c:v>
                </c:pt>
                <c:pt idx="3">
                  <c:v>Межбюджетные трансферты (93630,568 тыс. рублей)</c:v>
                </c:pt>
                <c:pt idx="4">
                  <c:v>Прочие безвозмездные поступления (49,994 тыс. рублей)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162748</c:v>
                </c:pt>
                <c:pt idx="1">
                  <c:v>185670.53200000001</c:v>
                </c:pt>
                <c:pt idx="2">
                  <c:v>306470.83799999999</c:v>
                </c:pt>
                <c:pt idx="3">
                  <c:v>93630.567999999999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195351333987872"/>
          <c:w val="0.54221018775037721"/>
          <c:h val="0.75097789005882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482600" dist="330200" dir="3480000" sx="109000" sy="109000" rotWithShape="0">
                <a:srgbClr val="000000">
                  <a:alpha val="58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rgbClr val="FF00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33CC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66FF99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C0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990099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FF00"/>
              </a:solidFill>
              <a:effectLst>
                <a:outerShdw blurRad="482600" dir="3480000" sx="102000" sy="102000" rotWithShape="0">
                  <a:srgbClr val="000000">
                    <a:alpha val="58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92D05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FF66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00B0F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rgbClr val="66FF33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</c:dPt>
          <c:dLbls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Образование (567803,616 тыс.руб.)</c:v>
                </c:pt>
                <c:pt idx="1">
                  <c:v>Культура, кинематография (82749,157 тыс.руб.)</c:v>
                </c:pt>
                <c:pt idx="2">
                  <c:v>Общегосударственные вопросы (53743,671 тыс.руб.)</c:v>
                </c:pt>
                <c:pt idx="3">
                  <c:v>Социальная политика (52444,422 тыс.руб.)</c:v>
                </c:pt>
                <c:pt idx="4">
                  <c:v>Межбюджетные трансферты (206466,921 тыс.руб.)</c:v>
                </c:pt>
                <c:pt idx="5">
                  <c:v>Жилищно-коммунальное хозяйство (35505,979 тыс.руб.)</c:v>
                </c:pt>
                <c:pt idx="6">
                  <c:v>Национальная экономика (46076,370тыс.руб.)</c:v>
                </c:pt>
                <c:pt idx="7">
                  <c:v>Национальная безопасность и правохранительная деятельность (4039,369 тыс.руб.)</c:v>
                </c:pt>
                <c:pt idx="8">
                  <c:v>Средства массовой информации (1504,893 тыс.руб.)</c:v>
                </c:pt>
                <c:pt idx="9">
                  <c:v>Физическая культура и спорт (600тыс.руб.)</c:v>
                </c:pt>
                <c:pt idx="10">
                  <c:v>Охрана окружающей среды (95 тыс.руб.)</c:v>
                </c:pt>
                <c:pt idx="11">
                  <c:v>Национальная оборона (146,121 тыс.руб.)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567803.61600000004</c:v>
                </c:pt>
                <c:pt idx="1">
                  <c:v>82749.157000000007</c:v>
                </c:pt>
                <c:pt idx="2">
                  <c:v>53743.671000000002</c:v>
                </c:pt>
                <c:pt idx="3">
                  <c:v>52444.421999999999</c:v>
                </c:pt>
                <c:pt idx="4">
                  <c:v>206466.921</c:v>
                </c:pt>
                <c:pt idx="5">
                  <c:v>35505.978999999999</c:v>
                </c:pt>
                <c:pt idx="6">
                  <c:v>46076.37</c:v>
                </c:pt>
                <c:pt idx="7">
                  <c:v>4039.3690000000001</c:v>
                </c:pt>
                <c:pt idx="8">
                  <c:v>1504.893</c:v>
                </c:pt>
                <c:pt idx="9">
                  <c:v>600</c:v>
                </c:pt>
                <c:pt idx="10">
                  <c:v>95</c:v>
                </c:pt>
                <c:pt idx="11">
                  <c:v>146.12100000000001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53494874184529362"/>
          <c:y val="9.5851216022889846E-2"/>
          <c:w val="0.45479962721342027"/>
          <c:h val="0.88125894134477822"/>
        </c:manualLayout>
      </c:layout>
      <c:overlay val="0"/>
      <c:spPr>
        <a:solidFill>
          <a:srgbClr val="CCECFF"/>
        </a:solidFill>
      </c:spPr>
      <c:txPr>
        <a:bodyPr/>
        <a:lstStyle/>
        <a:p>
          <a:pPr>
            <a:defRPr sz="1155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EE2F7"/>
    </a:solidFill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733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Лист1!$A$2:$A$13</c:f>
              <c:strCache>
                <c:ptCount val="12"/>
                <c:pt idx="0">
                  <c:v>Образование</c:v>
                </c:pt>
                <c:pt idx="1">
                  <c:v>Культура</c:v>
                </c:pt>
                <c:pt idx="2">
                  <c:v>Общегосударственные вопросы</c:v>
                </c:pt>
                <c:pt idx="3">
                  <c:v>Межбюджетные трансферты </c:v>
                </c:pt>
                <c:pt idx="4">
                  <c:v>Социальная политика </c:v>
                </c:pt>
                <c:pt idx="5">
                  <c:v>Национальная экономика </c:v>
                </c:pt>
                <c:pt idx="6">
                  <c:v>ЖКХ</c:v>
                </c:pt>
                <c:pt idx="7">
                  <c:v>Национальная безопасность </c:v>
                </c:pt>
                <c:pt idx="8">
                  <c:v>Средства массовой информации </c:v>
                </c:pt>
                <c:pt idx="9">
                  <c:v>Физическая культура и спорт </c:v>
                </c:pt>
                <c:pt idx="10">
                  <c:v>Охрана окружающей среды</c:v>
                </c:pt>
                <c:pt idx="11">
                  <c:v>Национальная оборона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567803.61600000004</c:v>
                </c:pt>
                <c:pt idx="1">
                  <c:v>82749.157000000007</c:v>
                </c:pt>
                <c:pt idx="2">
                  <c:v>53743.671000000002</c:v>
                </c:pt>
                <c:pt idx="3">
                  <c:v>206466.921</c:v>
                </c:pt>
                <c:pt idx="4">
                  <c:v>52444.421999999999</c:v>
                </c:pt>
                <c:pt idx="5">
                  <c:v>46076.37</c:v>
                </c:pt>
                <c:pt idx="6">
                  <c:v>35505.978999999999</c:v>
                </c:pt>
                <c:pt idx="7">
                  <c:v>4039.3690000000001</c:v>
                </c:pt>
                <c:pt idx="8">
                  <c:v>1504.893</c:v>
                </c:pt>
                <c:pt idx="9">
                  <c:v>600</c:v>
                </c:pt>
                <c:pt idx="10">
                  <c:v>95</c:v>
                </c:pt>
                <c:pt idx="11">
                  <c:v>146.12100000000001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Лист1!$A$2:$A$13</c:f>
              <c:strCache>
                <c:ptCount val="12"/>
                <c:pt idx="0">
                  <c:v>Образование</c:v>
                </c:pt>
                <c:pt idx="1">
                  <c:v>Культура</c:v>
                </c:pt>
                <c:pt idx="2">
                  <c:v>Общегосударственные вопросы</c:v>
                </c:pt>
                <c:pt idx="3">
                  <c:v>Межбюджетные трансферты </c:v>
                </c:pt>
                <c:pt idx="4">
                  <c:v>Социальная политика </c:v>
                </c:pt>
                <c:pt idx="5">
                  <c:v>Национальная экономика </c:v>
                </c:pt>
                <c:pt idx="6">
                  <c:v>ЖКХ</c:v>
                </c:pt>
                <c:pt idx="7">
                  <c:v>Национальная безопасность </c:v>
                </c:pt>
                <c:pt idx="8">
                  <c:v>Средства массовой информации </c:v>
                </c:pt>
                <c:pt idx="9">
                  <c:v>Физическая культура и спорт </c:v>
                </c:pt>
                <c:pt idx="10">
                  <c:v>Охрана окружающей среды</c:v>
                </c:pt>
                <c:pt idx="11">
                  <c:v>Национальная оборона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513185</c:v>
                </c:pt>
                <c:pt idx="1">
                  <c:v>84502</c:v>
                </c:pt>
                <c:pt idx="2">
                  <c:v>65120</c:v>
                </c:pt>
                <c:pt idx="3">
                  <c:v>105842</c:v>
                </c:pt>
                <c:pt idx="4">
                  <c:v>42660</c:v>
                </c:pt>
                <c:pt idx="5">
                  <c:v>29444</c:v>
                </c:pt>
                <c:pt idx="6">
                  <c:v>34627</c:v>
                </c:pt>
                <c:pt idx="7">
                  <c:v>3557</c:v>
                </c:pt>
                <c:pt idx="8">
                  <c:v>1435</c:v>
                </c:pt>
                <c:pt idx="9">
                  <c:v>601</c:v>
                </c:pt>
                <c:pt idx="10">
                  <c:v>94</c:v>
                </c:pt>
                <c:pt idx="11">
                  <c:v>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Образование</c:v>
                </c:pt>
                <c:pt idx="1">
                  <c:v>Культура</c:v>
                </c:pt>
                <c:pt idx="2">
                  <c:v>Общегосударственные вопросы</c:v>
                </c:pt>
                <c:pt idx="3">
                  <c:v>Межбюджетные трансферты </c:v>
                </c:pt>
                <c:pt idx="4">
                  <c:v>Социальная политика </c:v>
                </c:pt>
                <c:pt idx="5">
                  <c:v>Национальная экономика </c:v>
                </c:pt>
                <c:pt idx="6">
                  <c:v>ЖКХ</c:v>
                </c:pt>
                <c:pt idx="7">
                  <c:v>Национальная безопасность </c:v>
                </c:pt>
                <c:pt idx="8">
                  <c:v>Средства массовой информации </c:v>
                </c:pt>
                <c:pt idx="9">
                  <c:v>Физическая культура и спорт </c:v>
                </c:pt>
                <c:pt idx="10">
                  <c:v>Охрана окружающей среды</c:v>
                </c:pt>
                <c:pt idx="11">
                  <c:v>Национальная оборона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472076</c:v>
                </c:pt>
                <c:pt idx="1">
                  <c:v>70009</c:v>
                </c:pt>
                <c:pt idx="2">
                  <c:v>59706.5</c:v>
                </c:pt>
                <c:pt idx="3">
                  <c:v>40105</c:v>
                </c:pt>
                <c:pt idx="4">
                  <c:v>39139</c:v>
                </c:pt>
                <c:pt idx="5">
                  <c:v>31855.4</c:v>
                </c:pt>
                <c:pt idx="6">
                  <c:v>32997</c:v>
                </c:pt>
                <c:pt idx="7">
                  <c:v>3795</c:v>
                </c:pt>
                <c:pt idx="8">
                  <c:v>1242.8</c:v>
                </c:pt>
                <c:pt idx="9">
                  <c:v>601</c:v>
                </c:pt>
                <c:pt idx="10">
                  <c:v>94</c:v>
                </c:pt>
                <c:pt idx="11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gapDepth val="180"/>
        <c:shape val="cylinder"/>
        <c:axId val="98255232"/>
        <c:axId val="98256768"/>
        <c:axId val="0"/>
      </c:bar3DChart>
      <c:catAx>
        <c:axId val="9825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3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256768"/>
        <c:crosses val="autoZero"/>
        <c:auto val="1"/>
        <c:lblAlgn val="ctr"/>
        <c:lblOffset val="100"/>
        <c:noMultiLvlLbl val="0"/>
      </c:catAx>
      <c:valAx>
        <c:axId val="9825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255232"/>
        <c:crosses val="autoZero"/>
        <c:crossBetween val="between"/>
      </c:valAx>
      <c:spPr>
        <a:noFill/>
        <a:ln w="28241">
          <a:noFill/>
        </a:ln>
      </c:spPr>
    </c:plotArea>
    <c:plotVisOnly val="1"/>
    <c:dispBlanksAs val="gap"/>
    <c:showDLblsOverMax val="0"/>
  </c:chart>
  <c:txPr>
    <a:bodyPr/>
    <a:lstStyle/>
    <a:p>
      <a:pPr>
        <a:defRPr sz="199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межбюджетные трансферты</c:v>
                </c:pt>
                <c:pt idx="2">
                  <c:v>культуру, кинематографию</c:v>
                </c:pt>
                <c:pt idx="3">
                  <c:v>социальную политику </c:v>
                </c:pt>
                <c:pt idx="4">
                  <c:v>общегосударственные вопросы </c:v>
                </c:pt>
                <c:pt idx="5">
                  <c:v>жилищно-коммунальное хозяйство </c:v>
                </c:pt>
                <c:pt idx="6">
                  <c:v>национальную экономику </c:v>
                </c:pt>
                <c:pt idx="7">
                  <c:v>прочие расходы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0.54</c:v>
                </c:pt>
                <c:pt idx="1">
                  <c:v>0.19600000000000001</c:v>
                </c:pt>
                <c:pt idx="2">
                  <c:v>7.9000000000000001E-2</c:v>
                </c:pt>
                <c:pt idx="3">
                  <c:v>0.05</c:v>
                </c:pt>
                <c:pt idx="4">
                  <c:v>5.0999999999999997E-2</c:v>
                </c:pt>
                <c:pt idx="5">
                  <c:v>3.4000000000000002E-2</c:v>
                </c:pt>
                <c:pt idx="6">
                  <c:v>4.3999999999999997E-2</c:v>
                </c:pt>
                <c:pt idx="7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0627731426301157"/>
          <c:y val="0"/>
          <c:w val="0.38418752483114821"/>
          <c:h val="0.9973441239308173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50"/>
      <c:rotY val="150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муниципальные программы (672462,94 тыс.рублей)</c:v>
                </c:pt>
                <c:pt idx="1">
                  <c:v>непрограмные расходы (208662,671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672462.94</c:v>
                </c:pt>
                <c:pt idx="1">
                  <c:v>208662.671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468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rgbClr val="CCECFF"/>
    </a:solidFill>
  </c:spPr>
  <c:txPr>
    <a:bodyPr/>
    <a:lstStyle/>
    <a:p>
      <a:pPr>
        <a:defRPr sz="1166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50"/>
      <c:rotY val="10"/>
      <c:rAngAx val="0"/>
      <c:perspective val="1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62345679012345"/>
          <c:y val="0.350562355816674"/>
          <c:w val="0.8070987654320988"/>
          <c:h val="0.578130207754693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муниципальные программы (392259,383 тыс.рублей)</c:v>
                </c:pt>
                <c:pt idx="1">
                  <c:v>непрограмные расходы (359412,617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392259.38299999997</c:v>
                </c:pt>
                <c:pt idx="1">
                  <c:v>359412.61700000003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7338">
          <a:noFill/>
        </a:ln>
      </c:spPr>
    </c:plotArea>
    <c:legend>
      <c:legendPos val="t"/>
      <c:layout>
        <c:manualLayout>
          <c:xMode val="edge"/>
          <c:yMode val="edge"/>
          <c:x val="0"/>
          <c:y val="0.10499150841438937"/>
          <c:w val="0.98039598250653093"/>
          <c:h val="0.276967081503054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092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50"/>
      <c:rotY val="150"/>
      <c:rAngAx val="0"/>
      <c:perspective val="1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муниципальные программы (747028,468 тыс.рублей)</c:v>
                </c:pt>
                <c:pt idx="1">
                  <c:v>непрограмные расходы (304147,051 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747028.46799999999</c:v>
                </c:pt>
                <c:pt idx="1">
                  <c:v>304147.05099999998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172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rgbClr val="FEE2F7"/>
    </a:solidFill>
  </c:spPr>
  <c:txPr>
    <a:bodyPr/>
    <a:lstStyle/>
    <a:p>
      <a:pPr>
        <a:defRPr sz="1145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8C4F72-DAE0-4CFF-8B24-2F689E09477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82321E-3D69-4B82-832F-3D953D25439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Консолидированный бюджет Юрьев - Польского района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5A5E3416-BC49-4A7F-8F59-D2C35CD1F3DA}" type="parTrans" cxnId="{8BEACCC5-8B55-4056-92E1-858619C19AF1}">
      <dgm:prSet/>
      <dgm:spPr/>
      <dgm:t>
        <a:bodyPr/>
        <a:lstStyle/>
        <a:p>
          <a:endParaRPr lang="ru-RU"/>
        </a:p>
      </dgm:t>
    </dgm:pt>
    <dgm:pt modelId="{64469E1C-9F08-4815-BC70-85AA4423EB85}" type="sibTrans" cxnId="{8BEACCC5-8B55-4056-92E1-858619C19AF1}">
      <dgm:prSet/>
      <dgm:spPr/>
      <dgm:t>
        <a:bodyPr/>
        <a:lstStyle/>
        <a:p>
          <a:endParaRPr lang="ru-RU"/>
        </a:p>
      </dgm:t>
    </dgm:pt>
    <dgm:pt modelId="{7A04C850-AC1F-4667-A322-FD9AD7FDE98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 муниципального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района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C4B504E9-56A9-4ED5-A4A0-15088DA261C8}" type="parTrans" cxnId="{F5B56F50-7C7C-4AE4-B065-6376229F27A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9509BA9-FB62-491D-930F-0EF6C40B2B9C}" type="sibTrans" cxnId="{F5B56F50-7C7C-4AE4-B065-6376229F27A0}">
      <dgm:prSet/>
      <dgm:spPr/>
      <dgm:t>
        <a:bodyPr/>
        <a:lstStyle/>
        <a:p>
          <a:endParaRPr lang="ru-RU"/>
        </a:p>
      </dgm:t>
    </dgm:pt>
    <dgm:pt modelId="{9C670173-9962-4368-8CAD-DD2CFAC09AB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сельских поселений (3)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endParaRPr lang="ru-RU" dirty="0"/>
        </a:p>
      </dgm:t>
    </dgm:pt>
    <dgm:pt modelId="{D7192E9B-3DD9-4D8F-813D-81AD5F0881D7}" type="parTrans" cxnId="{A7D42EB2-BDB8-4E93-ABD2-7EFF4D904C4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E7E142F-730E-4E9A-9A82-8F6875B1079C}" type="sibTrans" cxnId="{A7D42EB2-BDB8-4E93-ABD2-7EFF4D904C42}">
      <dgm:prSet/>
      <dgm:spPr/>
      <dgm:t>
        <a:bodyPr/>
        <a:lstStyle/>
        <a:p>
          <a:endParaRPr lang="ru-RU"/>
        </a:p>
      </dgm:t>
    </dgm:pt>
    <dgm:pt modelId="{7C3684A9-79B6-45E5-92D4-BC56D3BE5BC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Свод бюджетов, поселений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входящих в состав района</a:t>
          </a:r>
        </a:p>
        <a:p>
          <a:endParaRPr lang="ru-RU" sz="1000" dirty="0"/>
        </a:p>
      </dgm:t>
    </dgm:pt>
    <dgm:pt modelId="{E5606E34-3F8E-4AEF-8CC3-C14639E79445}" type="sibTrans" cxnId="{89E40B93-E3BB-44F9-9FE8-A1B9E4BAB3D7}">
      <dgm:prSet/>
      <dgm:spPr/>
      <dgm:t>
        <a:bodyPr/>
        <a:lstStyle/>
        <a:p>
          <a:endParaRPr lang="ru-RU"/>
        </a:p>
      </dgm:t>
    </dgm:pt>
    <dgm:pt modelId="{436C2FBB-E20D-4A07-A4A1-C109CA9B89A1}" type="parTrans" cxnId="{89E40B93-E3BB-44F9-9FE8-A1B9E4BAB3D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CDD6812-54EF-4F46-8204-57346B8E571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 городского поселения (1)</a:t>
          </a: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C33539-803D-4489-A4C4-1137A8F1D178}" type="parTrans" cxnId="{EC63CA79-1408-4BEF-8000-9A9F706FB5D0}">
      <dgm:prSet/>
      <dgm:spPr/>
      <dgm:t>
        <a:bodyPr/>
        <a:lstStyle/>
        <a:p>
          <a:endParaRPr lang="ru-RU"/>
        </a:p>
      </dgm:t>
    </dgm:pt>
    <dgm:pt modelId="{ED826907-6627-48A5-9EBB-12D5F9FAD9C5}" type="sibTrans" cxnId="{EC63CA79-1408-4BEF-8000-9A9F706FB5D0}">
      <dgm:prSet/>
      <dgm:spPr/>
      <dgm:t>
        <a:bodyPr/>
        <a:lstStyle/>
        <a:p>
          <a:endParaRPr lang="ru-RU"/>
        </a:p>
      </dgm:t>
    </dgm:pt>
    <dgm:pt modelId="{C9733060-285B-44F1-AA4A-2B831F412D83}" type="pres">
      <dgm:prSet presAssocID="{5A8C4F72-DAE0-4CFF-8B24-2F689E0947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51D9645-7414-4883-9BE1-31ACE1D7EF72}" type="pres">
      <dgm:prSet presAssocID="{0C82321E-3D69-4B82-832F-3D953D254398}" presName="hierRoot1" presStyleCnt="0"/>
      <dgm:spPr/>
    </dgm:pt>
    <dgm:pt modelId="{9719C303-773D-4BA3-AE04-83DDFC9D0104}" type="pres">
      <dgm:prSet presAssocID="{0C82321E-3D69-4B82-832F-3D953D254398}" presName="composite" presStyleCnt="0"/>
      <dgm:spPr/>
    </dgm:pt>
    <dgm:pt modelId="{8894C94B-DA6A-4C80-A6C2-E97890072408}" type="pres">
      <dgm:prSet presAssocID="{0C82321E-3D69-4B82-832F-3D953D254398}" presName="background" presStyleLbl="node0" presStyleIdx="0" presStyleCnt="1"/>
      <dgm:spPr>
        <a:solidFill>
          <a:srgbClr val="00B0F0"/>
        </a:solidFill>
      </dgm:spPr>
    </dgm:pt>
    <dgm:pt modelId="{074E20FD-B7E5-4E4A-8327-9C3C0FA8DCBD}" type="pres">
      <dgm:prSet presAssocID="{0C82321E-3D69-4B82-832F-3D953D254398}" presName="text" presStyleLbl="fgAcc0" presStyleIdx="0" presStyleCnt="1" custScaleX="317002" custScaleY="101197" custLinFactNeighborX="2595" custLinFactNeighborY="-75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F19628-2A90-49E4-BB65-4B5DF2608416}" type="pres">
      <dgm:prSet presAssocID="{0C82321E-3D69-4B82-832F-3D953D254398}" presName="hierChild2" presStyleCnt="0"/>
      <dgm:spPr/>
    </dgm:pt>
    <dgm:pt modelId="{CA525364-0BFA-4C8C-B43A-17A6D29ECB82}" type="pres">
      <dgm:prSet presAssocID="{C4B504E9-56A9-4ED5-A4A0-15088DA261C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F46B168-2C86-45EE-BE78-2971F71655C8}" type="pres">
      <dgm:prSet presAssocID="{7A04C850-AC1F-4667-A322-FD9AD7FDE984}" presName="hierRoot2" presStyleCnt="0"/>
      <dgm:spPr/>
    </dgm:pt>
    <dgm:pt modelId="{2E8A2F72-C31E-4DCB-ACA8-89E47113ACD8}" type="pres">
      <dgm:prSet presAssocID="{7A04C850-AC1F-4667-A322-FD9AD7FDE984}" presName="composite2" presStyleCnt="0"/>
      <dgm:spPr/>
    </dgm:pt>
    <dgm:pt modelId="{4F8E5CB0-D8E3-42AE-B86E-73E5277DD47A}" type="pres">
      <dgm:prSet presAssocID="{7A04C850-AC1F-4667-A322-FD9AD7FDE984}" presName="background2" presStyleLbl="node2" presStyleIdx="0" presStyleCnt="2"/>
      <dgm:spPr>
        <a:solidFill>
          <a:schemeClr val="accent3">
            <a:lumMod val="60000"/>
            <a:lumOff val="40000"/>
          </a:schemeClr>
        </a:solidFill>
      </dgm:spPr>
    </dgm:pt>
    <dgm:pt modelId="{5DDACB1A-57CE-4166-A8BE-21AA9FA819F0}" type="pres">
      <dgm:prSet presAssocID="{7A04C850-AC1F-4667-A322-FD9AD7FDE984}" presName="text2" presStyleLbl="fgAcc2" presStyleIdx="0" presStyleCnt="2" custScaleX="158044" custLinFactNeighborX="-18530" custLinFactNeighborY="-14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CEB0B8-F5B9-411F-AA24-73EABBD780A4}" type="pres">
      <dgm:prSet presAssocID="{7A04C850-AC1F-4667-A322-FD9AD7FDE984}" presName="hierChild3" presStyleCnt="0"/>
      <dgm:spPr/>
    </dgm:pt>
    <dgm:pt modelId="{238C5348-90FA-4F75-83B1-53517EC47214}" type="pres">
      <dgm:prSet presAssocID="{436C2FBB-E20D-4A07-A4A1-C109CA9B89A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1A5C348-A645-4EE6-A081-BA682D47C192}" type="pres">
      <dgm:prSet presAssocID="{7C3684A9-79B6-45E5-92D4-BC56D3BE5BC1}" presName="hierRoot2" presStyleCnt="0"/>
      <dgm:spPr/>
    </dgm:pt>
    <dgm:pt modelId="{1DC7FA98-A227-4432-AFAE-E328693E13E3}" type="pres">
      <dgm:prSet presAssocID="{7C3684A9-79B6-45E5-92D4-BC56D3BE5BC1}" presName="composite2" presStyleCnt="0"/>
      <dgm:spPr/>
    </dgm:pt>
    <dgm:pt modelId="{F39C9FBD-60CC-45A2-B53B-BE74E10A150C}" type="pres">
      <dgm:prSet presAssocID="{7C3684A9-79B6-45E5-92D4-BC56D3BE5BC1}" presName="background2" presStyleLbl="node2" presStyleIdx="1" presStyleCnt="2"/>
      <dgm:spPr>
        <a:solidFill>
          <a:schemeClr val="accent3">
            <a:lumMod val="60000"/>
            <a:lumOff val="40000"/>
          </a:schemeClr>
        </a:solidFill>
      </dgm:spPr>
    </dgm:pt>
    <dgm:pt modelId="{D2C870C2-2D56-4DDF-BCD1-2BA4CC56AE34}" type="pres">
      <dgm:prSet presAssocID="{7C3684A9-79B6-45E5-92D4-BC56D3BE5BC1}" presName="text2" presStyleLbl="fgAcc2" presStyleIdx="1" presStyleCnt="2" custScaleX="197723" custLinFactX="10478" custLinFactNeighborX="100000" custLinFactNeighborY="-39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1C046C-48C0-4F94-85CB-08EE8D4EECA0}" type="pres">
      <dgm:prSet presAssocID="{7C3684A9-79B6-45E5-92D4-BC56D3BE5BC1}" presName="hierChild3" presStyleCnt="0"/>
      <dgm:spPr/>
    </dgm:pt>
    <dgm:pt modelId="{4084AC06-6BBC-4F45-8EA4-628EE63F40A2}" type="pres">
      <dgm:prSet presAssocID="{D7192E9B-3DD9-4D8F-813D-81AD5F0881D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0F541825-3DED-46F1-85E5-F4B1809CB444}" type="pres">
      <dgm:prSet presAssocID="{9C670173-9962-4368-8CAD-DD2CFAC09ABE}" presName="hierRoot3" presStyleCnt="0"/>
      <dgm:spPr/>
    </dgm:pt>
    <dgm:pt modelId="{1394ED7F-8979-40F4-843E-0EB917AB5C4B}" type="pres">
      <dgm:prSet presAssocID="{9C670173-9962-4368-8CAD-DD2CFAC09ABE}" presName="composite3" presStyleCnt="0"/>
      <dgm:spPr/>
    </dgm:pt>
    <dgm:pt modelId="{6B8A311E-61A4-4AAC-A05D-E799E934FAD1}" type="pres">
      <dgm:prSet presAssocID="{9C670173-9962-4368-8CAD-DD2CFAC09ABE}" presName="background3" presStyleLbl="node3" presStyleIdx="0" presStyleCnt="2"/>
      <dgm:spPr>
        <a:solidFill>
          <a:srgbClr val="FFFF00"/>
        </a:solidFill>
      </dgm:spPr>
    </dgm:pt>
    <dgm:pt modelId="{3D0196AD-628F-464A-B5F1-D64D010E9FED}" type="pres">
      <dgm:prSet presAssocID="{9C670173-9962-4368-8CAD-DD2CFAC09ABE}" presName="text3" presStyleLbl="fgAcc3" presStyleIdx="0" presStyleCnt="2" custScaleX="175339" custLinFactNeighborX="-89867" custLinFactNeighborY="-10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0768CE-7777-4EB2-A895-7DA2FF3FC22D}" type="pres">
      <dgm:prSet presAssocID="{9C670173-9962-4368-8CAD-DD2CFAC09ABE}" presName="hierChild4" presStyleCnt="0"/>
      <dgm:spPr/>
    </dgm:pt>
    <dgm:pt modelId="{6DD4B72F-05D9-4AD2-BC79-845491368A2B}" type="pres">
      <dgm:prSet presAssocID="{B7C33539-803D-4489-A4C4-1137A8F1D178}" presName="Name17" presStyleLbl="parChTrans1D3" presStyleIdx="1" presStyleCnt="2"/>
      <dgm:spPr/>
      <dgm:t>
        <a:bodyPr/>
        <a:lstStyle/>
        <a:p>
          <a:endParaRPr lang="ru-RU"/>
        </a:p>
      </dgm:t>
    </dgm:pt>
    <dgm:pt modelId="{F87AB6E9-22DF-447F-9A8F-9AB53F202B89}" type="pres">
      <dgm:prSet presAssocID="{1CDD6812-54EF-4F46-8204-57346B8E571B}" presName="hierRoot3" presStyleCnt="0"/>
      <dgm:spPr/>
    </dgm:pt>
    <dgm:pt modelId="{5E8525D4-3E47-45EF-95E3-3CDCC8573E4A}" type="pres">
      <dgm:prSet presAssocID="{1CDD6812-54EF-4F46-8204-57346B8E571B}" presName="composite3" presStyleCnt="0"/>
      <dgm:spPr/>
    </dgm:pt>
    <dgm:pt modelId="{6E4CCCF7-A03F-442A-AFA7-0D7D673AC1F3}" type="pres">
      <dgm:prSet presAssocID="{1CDD6812-54EF-4F46-8204-57346B8E571B}" presName="background3" presStyleLbl="node3" presStyleIdx="1" presStyleCnt="2"/>
      <dgm:spPr>
        <a:solidFill>
          <a:srgbClr val="FFFF00"/>
        </a:solidFill>
      </dgm:spPr>
    </dgm:pt>
    <dgm:pt modelId="{249B09C1-511A-4B67-9D9E-D758A398B826}" type="pres">
      <dgm:prSet presAssocID="{1CDD6812-54EF-4F46-8204-57346B8E571B}" presName="text3" presStyleLbl="fgAcc3" presStyleIdx="1" presStyleCnt="2" custScaleX="198991" custLinFactNeighborX="8078" custLinFactNeighborY="-121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542596-D1BD-4C07-9F85-9792AD79A0FA}" type="pres">
      <dgm:prSet presAssocID="{1CDD6812-54EF-4F46-8204-57346B8E571B}" presName="hierChild4" presStyleCnt="0"/>
      <dgm:spPr/>
    </dgm:pt>
  </dgm:ptLst>
  <dgm:cxnLst>
    <dgm:cxn modelId="{EC63CA79-1408-4BEF-8000-9A9F706FB5D0}" srcId="{7C3684A9-79B6-45E5-92D4-BC56D3BE5BC1}" destId="{1CDD6812-54EF-4F46-8204-57346B8E571B}" srcOrd="1" destOrd="0" parTransId="{B7C33539-803D-4489-A4C4-1137A8F1D178}" sibTransId="{ED826907-6627-48A5-9EBB-12D5F9FAD9C5}"/>
    <dgm:cxn modelId="{6531422B-F1E6-4B92-87E8-2454120448B0}" type="presOf" srcId="{1CDD6812-54EF-4F46-8204-57346B8E571B}" destId="{249B09C1-511A-4B67-9D9E-D758A398B826}" srcOrd="0" destOrd="0" presId="urn:microsoft.com/office/officeart/2005/8/layout/hierarchy1"/>
    <dgm:cxn modelId="{90D32C68-A16E-4455-94B3-2134E9AED192}" type="presOf" srcId="{0C82321E-3D69-4B82-832F-3D953D254398}" destId="{074E20FD-B7E5-4E4A-8327-9C3C0FA8DCBD}" srcOrd="0" destOrd="0" presId="urn:microsoft.com/office/officeart/2005/8/layout/hierarchy1"/>
    <dgm:cxn modelId="{8FFEEEB7-FFEE-451D-ADD8-05FF4C01625F}" type="presOf" srcId="{B7C33539-803D-4489-A4C4-1137A8F1D178}" destId="{6DD4B72F-05D9-4AD2-BC79-845491368A2B}" srcOrd="0" destOrd="0" presId="urn:microsoft.com/office/officeart/2005/8/layout/hierarchy1"/>
    <dgm:cxn modelId="{F5B56F50-7C7C-4AE4-B065-6376229F27A0}" srcId="{0C82321E-3D69-4B82-832F-3D953D254398}" destId="{7A04C850-AC1F-4667-A322-FD9AD7FDE984}" srcOrd="0" destOrd="0" parTransId="{C4B504E9-56A9-4ED5-A4A0-15088DA261C8}" sibTransId="{39509BA9-FB62-491D-930F-0EF6C40B2B9C}"/>
    <dgm:cxn modelId="{A7D42EB2-BDB8-4E93-ABD2-7EFF4D904C42}" srcId="{7C3684A9-79B6-45E5-92D4-BC56D3BE5BC1}" destId="{9C670173-9962-4368-8CAD-DD2CFAC09ABE}" srcOrd="0" destOrd="0" parTransId="{D7192E9B-3DD9-4D8F-813D-81AD5F0881D7}" sibTransId="{3E7E142F-730E-4E9A-9A82-8F6875B1079C}"/>
    <dgm:cxn modelId="{8E06B7F6-2A66-45DE-BAFE-1FFD5A9ABEC2}" type="presOf" srcId="{7C3684A9-79B6-45E5-92D4-BC56D3BE5BC1}" destId="{D2C870C2-2D56-4DDF-BCD1-2BA4CC56AE34}" srcOrd="0" destOrd="0" presId="urn:microsoft.com/office/officeart/2005/8/layout/hierarchy1"/>
    <dgm:cxn modelId="{17EB567E-753D-4D3C-AA86-BB452801932A}" type="presOf" srcId="{7A04C850-AC1F-4667-A322-FD9AD7FDE984}" destId="{5DDACB1A-57CE-4166-A8BE-21AA9FA819F0}" srcOrd="0" destOrd="0" presId="urn:microsoft.com/office/officeart/2005/8/layout/hierarchy1"/>
    <dgm:cxn modelId="{A291690B-9D7C-4E83-9FEC-DA14DF8D290A}" type="presOf" srcId="{C4B504E9-56A9-4ED5-A4A0-15088DA261C8}" destId="{CA525364-0BFA-4C8C-B43A-17A6D29ECB82}" srcOrd="0" destOrd="0" presId="urn:microsoft.com/office/officeart/2005/8/layout/hierarchy1"/>
    <dgm:cxn modelId="{8BEACCC5-8B55-4056-92E1-858619C19AF1}" srcId="{5A8C4F72-DAE0-4CFF-8B24-2F689E094774}" destId="{0C82321E-3D69-4B82-832F-3D953D254398}" srcOrd="0" destOrd="0" parTransId="{5A5E3416-BC49-4A7F-8F59-D2C35CD1F3DA}" sibTransId="{64469E1C-9F08-4815-BC70-85AA4423EB85}"/>
    <dgm:cxn modelId="{F1315A71-F803-41BF-97AC-AAE657A80CF9}" type="presOf" srcId="{9C670173-9962-4368-8CAD-DD2CFAC09ABE}" destId="{3D0196AD-628F-464A-B5F1-D64D010E9FED}" srcOrd="0" destOrd="0" presId="urn:microsoft.com/office/officeart/2005/8/layout/hierarchy1"/>
    <dgm:cxn modelId="{4D832D4A-F013-447B-9589-B0FFBA0EF938}" type="presOf" srcId="{5A8C4F72-DAE0-4CFF-8B24-2F689E094774}" destId="{C9733060-285B-44F1-AA4A-2B831F412D83}" srcOrd="0" destOrd="0" presId="urn:microsoft.com/office/officeart/2005/8/layout/hierarchy1"/>
    <dgm:cxn modelId="{C5CDDC57-C37F-434C-9D25-725BF1096101}" type="presOf" srcId="{436C2FBB-E20D-4A07-A4A1-C109CA9B89A1}" destId="{238C5348-90FA-4F75-83B1-53517EC47214}" srcOrd="0" destOrd="0" presId="urn:microsoft.com/office/officeart/2005/8/layout/hierarchy1"/>
    <dgm:cxn modelId="{A5DE39CD-8911-4FFA-A3B2-825614ED8A0A}" type="presOf" srcId="{D7192E9B-3DD9-4D8F-813D-81AD5F0881D7}" destId="{4084AC06-6BBC-4F45-8EA4-628EE63F40A2}" srcOrd="0" destOrd="0" presId="urn:microsoft.com/office/officeart/2005/8/layout/hierarchy1"/>
    <dgm:cxn modelId="{89E40B93-E3BB-44F9-9FE8-A1B9E4BAB3D7}" srcId="{0C82321E-3D69-4B82-832F-3D953D254398}" destId="{7C3684A9-79B6-45E5-92D4-BC56D3BE5BC1}" srcOrd="1" destOrd="0" parTransId="{436C2FBB-E20D-4A07-A4A1-C109CA9B89A1}" sibTransId="{E5606E34-3F8E-4AEF-8CC3-C14639E79445}"/>
    <dgm:cxn modelId="{210A8E78-30B5-4DB8-B915-07709E09ACD9}" type="presParOf" srcId="{C9733060-285B-44F1-AA4A-2B831F412D83}" destId="{851D9645-7414-4883-9BE1-31ACE1D7EF72}" srcOrd="0" destOrd="0" presId="urn:microsoft.com/office/officeart/2005/8/layout/hierarchy1"/>
    <dgm:cxn modelId="{A56EB0D8-8CE8-46F8-A23E-C13ADB935DC4}" type="presParOf" srcId="{851D9645-7414-4883-9BE1-31ACE1D7EF72}" destId="{9719C303-773D-4BA3-AE04-83DDFC9D0104}" srcOrd="0" destOrd="0" presId="urn:microsoft.com/office/officeart/2005/8/layout/hierarchy1"/>
    <dgm:cxn modelId="{21DEDAB8-55DE-4139-B977-A64DC194BC38}" type="presParOf" srcId="{9719C303-773D-4BA3-AE04-83DDFC9D0104}" destId="{8894C94B-DA6A-4C80-A6C2-E97890072408}" srcOrd="0" destOrd="0" presId="urn:microsoft.com/office/officeart/2005/8/layout/hierarchy1"/>
    <dgm:cxn modelId="{84841848-71D5-4DFE-BA96-CF20F20BD838}" type="presParOf" srcId="{9719C303-773D-4BA3-AE04-83DDFC9D0104}" destId="{074E20FD-B7E5-4E4A-8327-9C3C0FA8DCBD}" srcOrd="1" destOrd="0" presId="urn:microsoft.com/office/officeart/2005/8/layout/hierarchy1"/>
    <dgm:cxn modelId="{2D554A22-FBA9-457F-8339-87408F892F77}" type="presParOf" srcId="{851D9645-7414-4883-9BE1-31ACE1D7EF72}" destId="{C0F19628-2A90-49E4-BB65-4B5DF2608416}" srcOrd="1" destOrd="0" presId="urn:microsoft.com/office/officeart/2005/8/layout/hierarchy1"/>
    <dgm:cxn modelId="{11284752-ACDB-4BEE-B2FB-4A09DAA697E2}" type="presParOf" srcId="{C0F19628-2A90-49E4-BB65-4B5DF2608416}" destId="{CA525364-0BFA-4C8C-B43A-17A6D29ECB82}" srcOrd="0" destOrd="0" presId="urn:microsoft.com/office/officeart/2005/8/layout/hierarchy1"/>
    <dgm:cxn modelId="{FE598294-1726-4AAD-ABE0-29CD35808A5E}" type="presParOf" srcId="{C0F19628-2A90-49E4-BB65-4B5DF2608416}" destId="{5F46B168-2C86-45EE-BE78-2971F71655C8}" srcOrd="1" destOrd="0" presId="urn:microsoft.com/office/officeart/2005/8/layout/hierarchy1"/>
    <dgm:cxn modelId="{7CD8BE79-2216-4E26-9A9D-C39239D9337F}" type="presParOf" srcId="{5F46B168-2C86-45EE-BE78-2971F71655C8}" destId="{2E8A2F72-C31E-4DCB-ACA8-89E47113ACD8}" srcOrd="0" destOrd="0" presId="urn:microsoft.com/office/officeart/2005/8/layout/hierarchy1"/>
    <dgm:cxn modelId="{5C59158B-B478-4040-8381-EB837910A994}" type="presParOf" srcId="{2E8A2F72-C31E-4DCB-ACA8-89E47113ACD8}" destId="{4F8E5CB0-D8E3-42AE-B86E-73E5277DD47A}" srcOrd="0" destOrd="0" presId="urn:microsoft.com/office/officeart/2005/8/layout/hierarchy1"/>
    <dgm:cxn modelId="{D456D15A-FD93-4279-AD8B-8D0210454067}" type="presParOf" srcId="{2E8A2F72-C31E-4DCB-ACA8-89E47113ACD8}" destId="{5DDACB1A-57CE-4166-A8BE-21AA9FA819F0}" srcOrd="1" destOrd="0" presId="urn:microsoft.com/office/officeart/2005/8/layout/hierarchy1"/>
    <dgm:cxn modelId="{D3E81727-82B4-4802-A59D-8716BC83CC6A}" type="presParOf" srcId="{5F46B168-2C86-45EE-BE78-2971F71655C8}" destId="{DBCEB0B8-F5B9-411F-AA24-73EABBD780A4}" srcOrd="1" destOrd="0" presId="urn:microsoft.com/office/officeart/2005/8/layout/hierarchy1"/>
    <dgm:cxn modelId="{2BEA964B-494E-4DF0-B21B-001C21B16F2C}" type="presParOf" srcId="{C0F19628-2A90-49E4-BB65-4B5DF2608416}" destId="{238C5348-90FA-4F75-83B1-53517EC47214}" srcOrd="2" destOrd="0" presId="urn:microsoft.com/office/officeart/2005/8/layout/hierarchy1"/>
    <dgm:cxn modelId="{255B710E-8368-487D-8132-732FFA44A274}" type="presParOf" srcId="{C0F19628-2A90-49E4-BB65-4B5DF2608416}" destId="{61A5C348-A645-4EE6-A081-BA682D47C192}" srcOrd="3" destOrd="0" presId="urn:microsoft.com/office/officeart/2005/8/layout/hierarchy1"/>
    <dgm:cxn modelId="{DEC974B9-699E-4362-B0EB-858DD51FDDC8}" type="presParOf" srcId="{61A5C348-A645-4EE6-A081-BA682D47C192}" destId="{1DC7FA98-A227-4432-AFAE-E328693E13E3}" srcOrd="0" destOrd="0" presId="urn:microsoft.com/office/officeart/2005/8/layout/hierarchy1"/>
    <dgm:cxn modelId="{B65493A4-771B-47BB-A70C-A9493E0BF16B}" type="presParOf" srcId="{1DC7FA98-A227-4432-AFAE-E328693E13E3}" destId="{F39C9FBD-60CC-45A2-B53B-BE74E10A150C}" srcOrd="0" destOrd="0" presId="urn:microsoft.com/office/officeart/2005/8/layout/hierarchy1"/>
    <dgm:cxn modelId="{ABC78E70-62B0-44B7-8B3C-9973E2728AB4}" type="presParOf" srcId="{1DC7FA98-A227-4432-AFAE-E328693E13E3}" destId="{D2C870C2-2D56-4DDF-BCD1-2BA4CC56AE34}" srcOrd="1" destOrd="0" presId="urn:microsoft.com/office/officeart/2005/8/layout/hierarchy1"/>
    <dgm:cxn modelId="{BDD6687F-7222-46E8-A038-654A957E8A13}" type="presParOf" srcId="{61A5C348-A645-4EE6-A081-BA682D47C192}" destId="{F01C046C-48C0-4F94-85CB-08EE8D4EECA0}" srcOrd="1" destOrd="0" presId="urn:microsoft.com/office/officeart/2005/8/layout/hierarchy1"/>
    <dgm:cxn modelId="{992790DB-34E6-44D0-9493-1CD5B2477996}" type="presParOf" srcId="{F01C046C-48C0-4F94-85CB-08EE8D4EECA0}" destId="{4084AC06-6BBC-4F45-8EA4-628EE63F40A2}" srcOrd="0" destOrd="0" presId="urn:microsoft.com/office/officeart/2005/8/layout/hierarchy1"/>
    <dgm:cxn modelId="{8D99CF0B-C997-41EC-9B95-0A63E5495728}" type="presParOf" srcId="{F01C046C-48C0-4F94-85CB-08EE8D4EECA0}" destId="{0F541825-3DED-46F1-85E5-F4B1809CB444}" srcOrd="1" destOrd="0" presId="urn:microsoft.com/office/officeart/2005/8/layout/hierarchy1"/>
    <dgm:cxn modelId="{F828567E-AF44-49BC-BE2C-E286B09D2E74}" type="presParOf" srcId="{0F541825-3DED-46F1-85E5-F4B1809CB444}" destId="{1394ED7F-8979-40F4-843E-0EB917AB5C4B}" srcOrd="0" destOrd="0" presId="urn:microsoft.com/office/officeart/2005/8/layout/hierarchy1"/>
    <dgm:cxn modelId="{CB239B94-E681-4232-8D10-53ECB0AC1B2C}" type="presParOf" srcId="{1394ED7F-8979-40F4-843E-0EB917AB5C4B}" destId="{6B8A311E-61A4-4AAC-A05D-E799E934FAD1}" srcOrd="0" destOrd="0" presId="urn:microsoft.com/office/officeart/2005/8/layout/hierarchy1"/>
    <dgm:cxn modelId="{5797F22F-25DF-4851-8A2F-917466FD68DC}" type="presParOf" srcId="{1394ED7F-8979-40F4-843E-0EB917AB5C4B}" destId="{3D0196AD-628F-464A-B5F1-D64D010E9FED}" srcOrd="1" destOrd="0" presId="urn:microsoft.com/office/officeart/2005/8/layout/hierarchy1"/>
    <dgm:cxn modelId="{5DAF058B-5FB7-4EE9-B24A-68514AFBB715}" type="presParOf" srcId="{0F541825-3DED-46F1-85E5-F4B1809CB444}" destId="{D60768CE-7777-4EB2-A895-7DA2FF3FC22D}" srcOrd="1" destOrd="0" presId="urn:microsoft.com/office/officeart/2005/8/layout/hierarchy1"/>
    <dgm:cxn modelId="{9CE37DA1-40FF-4601-8E98-5012C4BADEFC}" type="presParOf" srcId="{F01C046C-48C0-4F94-85CB-08EE8D4EECA0}" destId="{6DD4B72F-05D9-4AD2-BC79-845491368A2B}" srcOrd="2" destOrd="0" presId="urn:microsoft.com/office/officeart/2005/8/layout/hierarchy1"/>
    <dgm:cxn modelId="{994FD466-1842-43B5-825B-EC8D525A2562}" type="presParOf" srcId="{F01C046C-48C0-4F94-85CB-08EE8D4EECA0}" destId="{F87AB6E9-22DF-447F-9A8F-9AB53F202B89}" srcOrd="3" destOrd="0" presId="urn:microsoft.com/office/officeart/2005/8/layout/hierarchy1"/>
    <dgm:cxn modelId="{1322EC0B-81CA-4235-87BE-4AEFBB77E459}" type="presParOf" srcId="{F87AB6E9-22DF-447F-9A8F-9AB53F202B89}" destId="{5E8525D4-3E47-45EF-95E3-3CDCC8573E4A}" srcOrd="0" destOrd="0" presId="urn:microsoft.com/office/officeart/2005/8/layout/hierarchy1"/>
    <dgm:cxn modelId="{5A21DC12-146F-4D24-A2DA-CED8D28AD1AD}" type="presParOf" srcId="{5E8525D4-3E47-45EF-95E3-3CDCC8573E4A}" destId="{6E4CCCF7-A03F-442A-AFA7-0D7D673AC1F3}" srcOrd="0" destOrd="0" presId="urn:microsoft.com/office/officeart/2005/8/layout/hierarchy1"/>
    <dgm:cxn modelId="{B74B89C3-7F3B-4324-96D8-954BDD2CF3DC}" type="presParOf" srcId="{5E8525D4-3E47-45EF-95E3-3CDCC8573E4A}" destId="{249B09C1-511A-4B67-9D9E-D758A398B826}" srcOrd="1" destOrd="0" presId="urn:microsoft.com/office/officeart/2005/8/layout/hierarchy1"/>
    <dgm:cxn modelId="{44D3B37B-9A2E-4839-9435-528C7D625B0B}" type="presParOf" srcId="{F87AB6E9-22DF-447F-9A8F-9AB53F202B89}" destId="{FB542596-D1BD-4C07-9F85-9792AD79A0FA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4B72F-05D9-4AD2-BC79-845491368A2B}">
      <dsp:nvSpPr>
        <dsp:cNvPr id="0" name=""/>
        <dsp:cNvSpPr/>
      </dsp:nvSpPr>
      <dsp:spPr>
        <a:xfrm>
          <a:off x="6017523" y="2023230"/>
          <a:ext cx="91440" cy="713070"/>
        </a:xfrm>
        <a:custGeom>
          <a:avLst/>
          <a:gdLst/>
          <a:ahLst/>
          <a:cxnLst/>
          <a:rect l="0" t="0" r="0" b="0"/>
          <a:pathLst>
            <a:path>
              <a:moveTo>
                <a:pt x="71823" y="0"/>
              </a:moveTo>
              <a:lnTo>
                <a:pt x="71823" y="570917"/>
              </a:lnTo>
              <a:lnTo>
                <a:pt x="45720" y="570917"/>
              </a:lnTo>
              <a:lnTo>
                <a:pt x="45720" y="71307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4AC06-6BBC-4F45-8EA4-628EE63F40A2}">
      <dsp:nvSpPr>
        <dsp:cNvPr id="0" name=""/>
        <dsp:cNvSpPr/>
      </dsp:nvSpPr>
      <dsp:spPr>
        <a:xfrm>
          <a:off x="1347268" y="2023230"/>
          <a:ext cx="4742078" cy="729499"/>
        </a:xfrm>
        <a:custGeom>
          <a:avLst/>
          <a:gdLst/>
          <a:ahLst/>
          <a:cxnLst/>
          <a:rect l="0" t="0" r="0" b="0"/>
          <a:pathLst>
            <a:path>
              <a:moveTo>
                <a:pt x="4742078" y="0"/>
              </a:moveTo>
              <a:lnTo>
                <a:pt x="4742078" y="587345"/>
              </a:lnTo>
              <a:lnTo>
                <a:pt x="0" y="587345"/>
              </a:lnTo>
              <a:lnTo>
                <a:pt x="0" y="729499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C5348-90FA-4F75-83B1-53517EC47214}">
      <dsp:nvSpPr>
        <dsp:cNvPr id="0" name=""/>
        <dsp:cNvSpPr/>
      </dsp:nvSpPr>
      <dsp:spPr>
        <a:xfrm>
          <a:off x="3080250" y="914056"/>
          <a:ext cx="3009097" cy="134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9097" y="0"/>
              </a:lnTo>
              <a:lnTo>
                <a:pt x="3009097" y="134774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25364-0BFA-4C8C-B43A-17A6D29ECB82}">
      <dsp:nvSpPr>
        <dsp:cNvPr id="0" name=""/>
        <dsp:cNvSpPr/>
      </dsp:nvSpPr>
      <dsp:spPr>
        <a:xfrm>
          <a:off x="1068573" y="914056"/>
          <a:ext cx="2011676" cy="382086"/>
        </a:xfrm>
        <a:custGeom>
          <a:avLst/>
          <a:gdLst/>
          <a:ahLst/>
          <a:cxnLst/>
          <a:rect l="0" t="0" r="0" b="0"/>
          <a:pathLst>
            <a:path>
              <a:moveTo>
                <a:pt x="2011676" y="0"/>
              </a:moveTo>
              <a:lnTo>
                <a:pt x="2011676" y="239933"/>
              </a:lnTo>
              <a:lnTo>
                <a:pt x="0" y="239933"/>
              </a:lnTo>
              <a:lnTo>
                <a:pt x="0" y="382086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4C94B-DA6A-4C80-A6C2-E97890072408}">
      <dsp:nvSpPr>
        <dsp:cNvPr id="0" name=""/>
        <dsp:cNvSpPr/>
      </dsp:nvSpPr>
      <dsp:spPr>
        <a:xfrm>
          <a:off x="648071" y="-72006"/>
          <a:ext cx="4864356" cy="986063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E20FD-B7E5-4E4A-8327-9C3C0FA8DCBD}">
      <dsp:nvSpPr>
        <dsp:cNvPr id="0" name=""/>
        <dsp:cNvSpPr/>
      </dsp:nvSpPr>
      <dsp:spPr>
        <a:xfrm>
          <a:off x="818570" y="89967"/>
          <a:ext cx="4864356" cy="986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Консолидированный бюджет Юрьев - Польского района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847451" y="118848"/>
        <a:ext cx="4806594" cy="928301"/>
      </dsp:txXfrm>
    </dsp:sp>
    <dsp:sp modelId="{4F8E5CB0-D8E3-42AE-B86E-73E5277DD47A}">
      <dsp:nvSpPr>
        <dsp:cNvPr id="0" name=""/>
        <dsp:cNvSpPr/>
      </dsp:nvSpPr>
      <dsp:spPr>
        <a:xfrm>
          <a:off x="-144009" y="1296143"/>
          <a:ext cx="2425165" cy="97439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ACB1A-57CE-4166-A8BE-21AA9FA819F0}">
      <dsp:nvSpPr>
        <dsp:cNvPr id="0" name=""/>
        <dsp:cNvSpPr/>
      </dsp:nvSpPr>
      <dsp:spPr>
        <a:xfrm>
          <a:off x="26489" y="1458117"/>
          <a:ext cx="2425165" cy="974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 муниципального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района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55028" y="1486656"/>
        <a:ext cx="2368087" cy="917321"/>
      </dsp:txXfrm>
    </dsp:sp>
    <dsp:sp modelId="{F39C9FBD-60CC-45A2-B53B-BE74E10A150C}">
      <dsp:nvSpPr>
        <dsp:cNvPr id="0" name=""/>
        <dsp:cNvSpPr/>
      </dsp:nvSpPr>
      <dsp:spPr>
        <a:xfrm>
          <a:off x="4572330" y="1048831"/>
          <a:ext cx="3034035" cy="97439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870C2-2D56-4DDF-BCD1-2BA4CC56AE34}">
      <dsp:nvSpPr>
        <dsp:cNvPr id="0" name=""/>
        <dsp:cNvSpPr/>
      </dsp:nvSpPr>
      <dsp:spPr>
        <a:xfrm>
          <a:off x="4742828" y="1210804"/>
          <a:ext cx="3034035" cy="974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Свод бюджетов, поселений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входящих в состав района</a:t>
          </a:r>
        </a:p>
        <a:p>
          <a:pPr lvl="0" algn="ctr">
            <a:spcBef>
              <a:spcPct val="0"/>
            </a:spcBef>
          </a:pPr>
          <a:endParaRPr lang="ru-RU" sz="1000" kern="1200" dirty="0"/>
        </a:p>
      </dsp:txBody>
      <dsp:txXfrm>
        <a:off x="4771367" y="1239343"/>
        <a:ext cx="2976957" cy="917321"/>
      </dsp:txXfrm>
    </dsp:sp>
    <dsp:sp modelId="{6B8A311E-61A4-4AAC-A05D-E799E934FAD1}">
      <dsp:nvSpPr>
        <dsp:cNvPr id="0" name=""/>
        <dsp:cNvSpPr/>
      </dsp:nvSpPr>
      <dsp:spPr>
        <a:xfrm>
          <a:off x="1991" y="2752730"/>
          <a:ext cx="2690555" cy="974399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196AD-628F-464A-B5F1-D64D010E9FED}">
      <dsp:nvSpPr>
        <dsp:cNvPr id="0" name=""/>
        <dsp:cNvSpPr/>
      </dsp:nvSpPr>
      <dsp:spPr>
        <a:xfrm>
          <a:off x="172489" y="2914703"/>
          <a:ext cx="2690555" cy="974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сельских поселений (3)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>
            <a:spcBef>
              <a:spcPct val="0"/>
            </a:spcBef>
          </a:pPr>
          <a:endParaRPr lang="ru-RU" sz="1300" kern="1200" dirty="0"/>
        </a:p>
      </dsp:txBody>
      <dsp:txXfrm>
        <a:off x="201028" y="2943242"/>
        <a:ext cx="2633477" cy="917321"/>
      </dsp:txXfrm>
    </dsp:sp>
    <dsp:sp modelId="{6E4CCCF7-A03F-442A-AFA7-0D7D673AC1F3}">
      <dsp:nvSpPr>
        <dsp:cNvPr id="0" name=""/>
        <dsp:cNvSpPr/>
      </dsp:nvSpPr>
      <dsp:spPr>
        <a:xfrm>
          <a:off x="4536497" y="2736301"/>
          <a:ext cx="3053492" cy="974399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B09C1-511A-4B67-9D9E-D758A398B826}">
      <dsp:nvSpPr>
        <dsp:cNvPr id="0" name=""/>
        <dsp:cNvSpPr/>
      </dsp:nvSpPr>
      <dsp:spPr>
        <a:xfrm>
          <a:off x="4706996" y="2898275"/>
          <a:ext cx="3053492" cy="974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 городского поселения (1)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35535" y="2926814"/>
        <a:ext cx="2996414" cy="917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0.12873</cdr:x>
      <cdr:y>0.79775</cdr:y>
    </cdr:from>
    <cdr:to>
      <cdr:x>0.39479</cdr:x>
      <cdr:y>0.92416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80119" y="4544457"/>
          <a:ext cx="2232248" cy="720080"/>
        </a:xfrm>
        <a:prstGeom xmlns:a="http://schemas.openxmlformats.org/drawingml/2006/main" prst="rect">
          <a:avLst/>
        </a:prstGeom>
        <a:solidFill xmlns:a="http://schemas.openxmlformats.org/drawingml/2006/main">
          <a:srgbClr val="FEE2F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solidFill>
                <a:schemeClr val="tx1"/>
              </a:solidFill>
            </a:rPr>
            <a:t>197807,641     тыс. рублей</a:t>
          </a:r>
          <a:endParaRPr lang="ru-RU" sz="20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0.09416</cdr:x>
      <cdr:y>0.7375</cdr:y>
    </cdr:from>
    <cdr:to>
      <cdr:x>0.39904</cdr:x>
      <cdr:y>0.8875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8370" y="4248472"/>
          <a:ext cx="2520280" cy="864096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solidFill>
                <a:schemeClr val="tx1"/>
              </a:solidFill>
            </a:rPr>
            <a:t>41632,292           тыс. рублей</a:t>
          </a:r>
          <a:endParaRPr lang="ru-RU" sz="20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0.03446</cdr:x>
      <cdr:y>0.8253</cdr:y>
    </cdr:from>
    <cdr:to>
      <cdr:x>0.43851</cdr:x>
      <cdr:y>0.94647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2501" y="4413919"/>
          <a:ext cx="3312368" cy="648072"/>
        </a:xfrm>
        <a:prstGeom xmlns:a="http://schemas.openxmlformats.org/drawingml/2006/main" prst="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1051175,519 тыс. рублей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0.06886</cdr:x>
      <cdr:y>0.80882</cdr:y>
    </cdr:from>
    <cdr:to>
      <cdr:x>0.83672</cdr:x>
      <cdr:y>0.96755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277688" y="3960440"/>
          <a:ext cx="3096344" cy="777229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</a:rPr>
            <a:t>Итого расходов </a:t>
          </a:r>
        </a:p>
        <a:p xmlns:a="http://schemas.openxmlformats.org/drawingml/2006/main">
          <a:pPr algn="ctr">
            <a:lnSpc>
              <a:spcPts val="2100"/>
            </a:lnSpc>
          </a:pPr>
          <a:r>
            <a:rPr lang="ru-RU" sz="1400" dirty="0" smtClean="0">
              <a:solidFill>
                <a:schemeClr val="tx1"/>
              </a:solidFill>
            </a:rPr>
            <a:t>881126 тыс. рублей</a:t>
          </a:r>
          <a:endParaRPr lang="ru-RU" sz="1400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0.16289</cdr:x>
      <cdr:y>0.81363</cdr:y>
    </cdr:from>
    <cdr:to>
      <cdr:x>0.89536</cdr:x>
      <cdr:y>0.97686</cdr:y>
    </cdr:to>
    <cdr:sp macro="" textlink="">
      <cdr:nvSpPr>
        <cdr:cNvPr id="3" name="Прямоугольник с двумя скругленными противолежащими углами 2"/>
        <cdr:cNvSpPr/>
      </cdr:nvSpPr>
      <cdr:spPr>
        <a:xfrm xmlns:a="http://schemas.openxmlformats.org/drawingml/2006/main">
          <a:off x="452488" y="4218513"/>
          <a:ext cx="2034766" cy="84631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</a:rPr>
            <a:t>Итого расходов 751672 тыс. рублей</a:t>
          </a:r>
          <a:endParaRPr lang="ru-RU" sz="1400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0.06886</cdr:x>
      <cdr:y>0.80882</cdr:y>
    </cdr:from>
    <cdr:to>
      <cdr:x>0.95562</cdr:x>
      <cdr:y>0.96755</cdr:y>
    </cdr:to>
    <cdr:sp macro="" textlink="">
      <cdr:nvSpPr>
        <cdr:cNvPr id="2" name="Прямоугольник с двумя скругленными противолежащими углами 1"/>
        <cdr:cNvSpPr/>
      </cdr:nvSpPr>
      <cdr:spPr>
        <a:xfrm xmlns:a="http://schemas.openxmlformats.org/drawingml/2006/main">
          <a:off x="177945" y="4193550"/>
          <a:ext cx="2291535" cy="822979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</a:rPr>
            <a:t>Итого расходов </a:t>
          </a:r>
        </a:p>
        <a:p xmlns:a="http://schemas.openxmlformats.org/drawingml/2006/main">
          <a:pPr algn="ctr">
            <a:lnSpc>
              <a:spcPts val="2100"/>
            </a:lnSpc>
          </a:pPr>
          <a:r>
            <a:rPr lang="ru-RU" sz="1400" dirty="0" smtClean="0">
              <a:solidFill>
                <a:schemeClr val="tx1"/>
              </a:solidFill>
            </a:rPr>
            <a:t>1051175,519 тыс. рублей</a:t>
          </a:r>
          <a:endParaRPr lang="ru-RU" sz="14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41750" y="0"/>
            <a:ext cx="29337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ahoma" pitchFamily="32" charset="0"/>
                <a:ea typeface="+mn-ea"/>
                <a:cs typeface="Tahoma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57762" cy="37179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86025" name="Text Box 8"/>
          <p:cNvSpPr txBox="1">
            <a:spLocks noChangeArrowheads="1"/>
          </p:cNvSpPr>
          <p:nvPr/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ahoma" pitchFamily="32" charset="0"/>
                <a:ea typeface="+mn-ea"/>
                <a:cs typeface="Tahoma" pitchFamily="32" charset="0"/>
              </a:defRPr>
            </a:lvl1pPr>
          </a:lstStyle>
          <a:p>
            <a:pPr>
              <a:defRPr/>
            </a:pPr>
            <a:fld id="{15BCD32B-EBC5-4CAD-B6C5-1C1F7EAB9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8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4A88AD-D6AA-477E-A7E4-868140D0FF2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D66D100-2E42-4555-8629-96349E40BEB3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2857C-3E7B-44FC-ABCE-F30C02B0A8B9}" type="slidenum">
              <a:rPr lang="ru-RU" altLang="ru-RU" smtClean="0"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mtClean="0">
              <a:ea typeface="Arial Unicode MS" pitchFamily="34" charset="-128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05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6D3104-7B3A-4785-AAE9-442E627E63E9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3841750" y="9428163"/>
            <a:ext cx="2908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904B41-552D-415B-B3B3-EB2BF6C2359A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3841750" y="9428163"/>
            <a:ext cx="29130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42AFCC4-F368-456D-A486-BB4C3C292761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21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DD4955-BC0D-4D78-9034-E3C1D25459EF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3841750" y="9428163"/>
            <a:ext cx="29241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94C2B6-6289-4864-A1FA-7A6D600A20CA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8" name="Text Box 6"/>
          <p:cNvSpPr txBox="1">
            <a:spLocks noChangeArrowheads="1"/>
          </p:cNvSpPr>
          <p:nvPr/>
        </p:nvSpPr>
        <p:spPr bwMode="auto">
          <a:xfrm>
            <a:off x="3841750" y="9428163"/>
            <a:ext cx="29257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1F5368A-6CB8-4BDF-8055-28B2DEABAF97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9" name="Text Box 7"/>
          <p:cNvSpPr txBox="1">
            <a:spLocks noChangeArrowheads="1"/>
          </p:cNvSpPr>
          <p:nvPr/>
        </p:nvSpPr>
        <p:spPr bwMode="auto">
          <a:xfrm>
            <a:off x="3841750" y="9428163"/>
            <a:ext cx="2927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F1FDF9B-7295-43A4-9F82-EF0154910C49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90" name="Text Box 8"/>
          <p:cNvSpPr txBox="1">
            <a:spLocks noChangeArrowheads="1"/>
          </p:cNvSpPr>
          <p:nvPr/>
        </p:nvSpPr>
        <p:spPr bwMode="auto">
          <a:xfrm>
            <a:off x="3841750" y="9428163"/>
            <a:ext cx="29321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C8EBC31-521A-4145-BAED-5E5F1AB9C577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91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92" name="Text Box 10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824C7B0-EF88-46A1-AF26-3E8DE4DDC8D6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CFC7E7B-D701-48B9-9E17-A115E6BCF823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78EC3AE-BFC0-4BE7-93F5-458BF4B10BA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39590A9-C479-4FF7-BC86-BD72EB0F299E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A2BF77D-64E2-4EAD-9290-6BAC92F02455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68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E7E865-4CEB-4E7C-9B61-591C709A21FF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70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88D8348-04FB-4612-B0C5-85AF5C9AF929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34C340B-9CF4-43C3-A54C-EF32EF6BC61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1184EA8-0B66-43A8-BCDA-7F862F31B3EC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46650" cy="3709987"/>
          </a:xfrm>
          <a:solidFill>
            <a:srgbClr val="FFFFFF"/>
          </a:solidFill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13375" cy="445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253AEC-A4BB-4516-9C8F-4B8044ADD67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4B0821-9C75-4D27-B9F1-0FF3DB659F6D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7524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07525" name="Text Box 3"/>
          <p:cNvSpPr txBox="1">
            <a:spLocks noChangeArrowheads="1"/>
          </p:cNvSpPr>
          <p:nvPr/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60C0572-C9C7-403A-918E-2A1977A8597E}" type="slidenum">
              <a:rPr lang="ru-RU" altLang="ru-RU">
                <a:latin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ru-RU" altLang="ru-RU">
              <a:latin typeface="Tahoma" pitchFamily="32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9F4A5C-AD02-4910-A1FB-6ED3F01C767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B829651-0D88-48E0-B1C0-C2FD0AFC2CF8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9384C66-8C6B-430F-BC3B-3816ADEC7A9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EE8A753-AA97-4513-9009-93DD42D7B60E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D0914B-DA1D-4493-8F35-DCEE35CDCBC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3356BC1-105D-4883-BCD7-26A6C70A01FF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125589D-02F0-410E-BC11-FE9BC676F973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73E449C-AF7D-446C-AF72-3BE4398DDB6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mtClean="0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E1DA4068-BE37-49F6-89E5-71D555EA6F3D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3D4EF4E-7754-48B2-95A8-6D666864B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3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9663-EF86-431A-B150-2D0FC03455C6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1C64-566E-4572-84C0-1570180B4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2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EC125-75D3-43FD-9C41-0FDE3877D70E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CFF5-96F6-4BB6-906A-307E4AA00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0EBC260D-7D70-413E-885A-59C39BCB9026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94B6D2"/>
                </a:solidFill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rgbClr val="94B6D2"/>
                </a:solidFill>
              </a:defRPr>
            </a:lvl1pPr>
          </a:lstStyle>
          <a:p>
            <a:pPr>
              <a:defRPr/>
            </a:pPr>
            <a:fld id="{AD53F34A-D69C-48D4-9003-59C8681E4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6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705DA-08E4-483D-90E2-0E6B8AF4384B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D451-B9EE-4BF1-BCCB-BAC8FF79F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1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28CC-D121-4748-88F1-D37858E70DB2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6D29-25F3-46D0-934E-E5FA66B69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4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3C5B-0295-408A-8C07-95A314590ACB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58C9-753A-4BBB-8A02-1C76D4233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29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76AD-E069-4A8A-84E0-FE55ED4561B3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4B859-0F89-4E50-93B4-125E345DE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55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2B34-806E-42AD-8E5A-7C1B07132DFC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829D-F009-4B56-8D39-D44CD7F88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81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A8708-A036-496F-B899-69E7A3D40657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10FB1-77A2-46D2-A98A-FE95EC7FD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85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71AB-D63C-48E8-875B-7CE7B3FF35FA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1E3F0-B5E0-40FC-80D5-D645D381B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9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DA19-1B95-48EC-A5ED-83219E6E1BD5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9430-D12E-425C-B663-2CF2A4D56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4D26-D190-4729-8C68-CA4306A0198F}" type="datetime1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B8A6-8975-4DFB-B69C-E332CB80D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83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988B4-44A9-45DA-8BE5-AC02C20A5FBB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B1164-9A74-4195-9FD2-1B9227553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88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85E1-B554-4CDD-BB35-58205BA5ED57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F08D-E2BD-4E58-98BA-C76762603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7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935F1-30C3-45B9-A89C-0A838137203D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24834-4293-4DCB-A56D-16769F0B0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5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F620-2C50-4266-BC95-FDCFC87D41E3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FAEB-AF00-484B-96A9-DD6E44B61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0D33-BD68-47FC-89EA-7EA4EF0B917C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1C098-DB2E-4675-9449-91B3A25F2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6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1991-71F0-43FB-918E-6301D736704B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C2698-5DB9-4A71-AE84-CE648FDA7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3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4604-D72B-4CDD-8AFF-FF35BE3F3F38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DD4C-1B88-4240-BC30-DA6EB1151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5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B7F39-A75B-4A77-BED7-461AA8909E00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26811-0C1A-4A68-8F24-1005A7BD6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9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CB11-FA36-4DC9-8342-31081B850B1C}" type="datetime1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FAD29-E6EF-4B4C-8485-449AFC75C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2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6C7AED25-4EDA-495D-A181-5E9F9F5596C6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5995B02-FC45-47AE-9A12-92459C353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63" r:id="rId2"/>
    <p:sldLayoutId id="2147484964" r:id="rId3"/>
    <p:sldLayoutId id="2147484965" r:id="rId4"/>
    <p:sldLayoutId id="2147484966" r:id="rId5"/>
    <p:sldLayoutId id="2147484967" r:id="rId6"/>
    <p:sldLayoutId id="2147484968" r:id="rId7"/>
    <p:sldLayoutId id="2147484980" r:id="rId8"/>
    <p:sldLayoutId id="2147484981" r:id="rId9"/>
    <p:sldLayoutId id="2147484969" r:id="rId10"/>
    <p:sldLayoutId id="21474849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2059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8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83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84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B34BF7F-6C5A-49C6-A691-8399F5990B5A}" type="datetime1">
              <a:rPr lang="en-US"/>
              <a:pPr>
                <a:defRPr/>
              </a:pPr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4B6D2"/>
                </a:solidFill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23F89A34-33AF-4F24-90CB-7C58D9E53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83" r:id="rId8"/>
    <p:sldLayoutId id="2147484984" r:id="rId9"/>
    <p:sldLayoutId id="2147484977" r:id="rId10"/>
    <p:sldLayoutId id="21474849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308725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47638" y="5661025"/>
            <a:ext cx="8713787" cy="1368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273050" indent="-268288"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проекту решения Совета народных депутатов муниципального образования Юрьев- Польский район «Об исполнении бюджета  муниципального образования Юрьев-Польский район за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год» 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2794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4400" dirty="0" smtClean="0">
                <a:solidFill>
                  <a:srgbClr val="7030A0"/>
                </a:solidFill>
                <a:latin typeface="Candara" pitchFamily="34" charset="0"/>
              </a:rPr>
              <a:t>«Бюджет для граждан»</a:t>
            </a:r>
          </a:p>
        </p:txBody>
      </p:sp>
      <p:pic>
        <p:nvPicPr>
          <p:cNvPr id="9221" name="Picture 9" descr="http://otdyhaemvrossii.ru/wp-content/uploads/2017/03/YUr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219200"/>
            <a:ext cx="7650163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H:\Фомина\Герб ЮП район (ходовой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92392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4838" cy="86360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r>
              <a:rPr lang="ru-RU" altLang="ru-RU" sz="1600" dirty="0" smtClean="0">
                <a:solidFill>
                  <a:srgbClr val="0D0D0D"/>
                </a:solidFill>
              </a:rPr>
              <a:t/>
            </a:r>
            <a:br>
              <a:rPr lang="ru-RU" altLang="ru-RU" sz="1600" dirty="0" smtClean="0">
                <a:solidFill>
                  <a:srgbClr val="0D0D0D"/>
                </a:solidFill>
              </a:rPr>
            </a:br>
            <a:endParaRPr lang="ru-RU" altLang="ru-RU" dirty="0" smtClean="0"/>
          </a:p>
        </p:txBody>
      </p:sp>
      <p:sp>
        <p:nvSpPr>
          <p:cNvPr id="19459" name="Объект 4"/>
          <p:cNvSpPr>
            <a:spLocks noGrp="1"/>
          </p:cNvSpPr>
          <p:nvPr>
            <p:ph idx="1"/>
          </p:nvPr>
        </p:nvSpPr>
        <p:spPr>
          <a:xfrm>
            <a:off x="323850" y="1341438"/>
            <a:ext cx="7951788" cy="4779962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</a:pPr>
            <a:r>
              <a:rPr lang="ru-RU" altLang="ru-RU" sz="1800" smtClean="0"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314325" y="1268413"/>
          <a:ext cx="8505825" cy="5364166"/>
        </p:xfrm>
        <a:graphic>
          <a:graphicData uri="http://schemas.openxmlformats.org/drawingml/2006/table">
            <a:tbl>
              <a:tblPr/>
              <a:tblGrid>
                <a:gridCol w="5477823"/>
                <a:gridCol w="1522260"/>
                <a:gridCol w="1505742"/>
              </a:tblGrid>
              <a:tr h="629153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Наименование показателя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за 2019 год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за 2019 год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00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Доходы всего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992667,016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987850,179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02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 том числе: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2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налоговые доходы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195473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197807,641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6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неналоговые доходы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41036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41632,292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24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безвозмезные  поступления.тыс.руб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756158,016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748410,246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-всего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1074078,317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1051175,519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29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Дефицит(-),профицит (+),тыс.руб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-81411,301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-63325,34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7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Источники финансирования дефицита бюджета –всего.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81411,301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63325,34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5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-кредиты- всего,тыс.руб.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86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 т. ч.- получение,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12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Погашение ,тыс.руб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4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Иные источники финансирования дефицита бюджета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81411,301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63325,34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-изменение остатков средств бюджета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81411,301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63325,34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44488" y="0"/>
            <a:ext cx="8497887" cy="12684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52400" dist="25400" dir="5400000" algn="ctr" rotWithShape="0">
              <a:srgbClr val="000000">
                <a:alpha val="93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образования Юрьев- Польский район за 2019 год (тыс.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6863" y="4492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3850" y="0"/>
            <a:ext cx="8351838" cy="9683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52400" dist="25400" dir="5400000" algn="ctr" rotWithShape="0">
              <a:srgbClr val="000000">
                <a:alpha val="93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образования Юрьев- Польский район за 2017-2019 годы (тыс. рублей)</a:t>
            </a:r>
          </a:p>
        </p:txBody>
      </p:sp>
      <p:graphicFrame>
        <p:nvGraphicFramePr>
          <p:cNvPr id="20484" name="Диаграмма 1"/>
          <p:cNvGraphicFramePr>
            <a:graphicFrameLocks/>
          </p:cNvGraphicFramePr>
          <p:nvPr/>
        </p:nvGraphicFramePr>
        <p:xfrm>
          <a:off x="488950" y="1290638"/>
          <a:ext cx="8310563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r:id="rId5" imgW="8309568" imgH="4871126" progId="Excel.Chart.8">
                  <p:embed/>
                </p:oleObj>
              </mc:Choice>
              <mc:Fallback>
                <p:oleObj r:id="rId5" imgW="8309568" imgH="4871126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290638"/>
                        <a:ext cx="8310563" cy="487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8962" cy="9366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52400" dist="25400" dir="5400000" algn="ctr" rotWithShape="0">
              <a:srgbClr val="000000">
                <a:alpha val="93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доходов бюджета муниципального образования Юрьев- Польский район за 2019 год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36625"/>
            <a:ext cx="8208962" cy="5495925"/>
          </a:xfrm>
          <a:prstGeom prst="rect">
            <a:avLst/>
          </a:prstGeom>
          <a:noFill/>
          <a:ln>
            <a:noFill/>
          </a:ln>
          <a:effectLst>
            <a:outerShdw dist="266760" dir="5400000" algn="ctr" rotWithShape="0">
              <a:srgbClr val="000000">
                <a:alpha val="8400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23850" y="660400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15816" y="2708920"/>
            <a:ext cx="3528392" cy="1693835"/>
            <a:chOff x="1736" y="2070"/>
            <a:chExt cx="2420" cy="834"/>
          </a:xfrm>
          <a:effectLst>
            <a:outerShdw blurRad="114300" dist="50800" dir="5400000" algn="ctr" rotWithShape="0">
              <a:srgbClr val="000000">
                <a:alpha val="99000"/>
              </a:srgbClr>
            </a:outerShdw>
          </a:effectLst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1736" y="2070"/>
              <a:ext cx="2420" cy="83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098" y="2199"/>
              <a:ext cx="1697" cy="5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 бюджета 987850,179 тыс. руб.</a:t>
              </a: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998937" y="4394937"/>
            <a:ext cx="3168352" cy="2017305"/>
            <a:chOff x="2008" y="2911"/>
            <a:chExt cx="1683" cy="1279"/>
          </a:xfrm>
          <a:effectLst>
            <a:outerShdw blurRad="114300" dist="25400" dir="5400000" algn="ctr" rotWithShape="0">
              <a:srgbClr val="000000"/>
            </a:outerShdw>
          </a:effectLst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 bwMode="auto">
            <a:xfrm>
              <a:off x="2008" y="291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 748410,246  тыс. руб.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 rot="8199406">
            <a:off x="801659" y="1389735"/>
            <a:ext cx="2951413" cy="2315978"/>
            <a:chOff x="2084" y="2881"/>
            <a:chExt cx="1683" cy="1279"/>
          </a:xfrm>
          <a:effectLst>
            <a:outerShdw blurRad="88900" dist="25400" dir="5400000" algn="ctr" rotWithShape="0">
              <a:srgbClr val="000000">
                <a:alpha val="97000"/>
              </a:srgbClr>
            </a:outerShdw>
          </a:effectLst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 bwMode="auto">
            <a:xfrm>
              <a:off x="2084" y="288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0875533"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 197807,641  тыс. руб.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 rot="13449789">
            <a:off x="5575639" y="1480625"/>
            <a:ext cx="3170844" cy="2240561"/>
            <a:chOff x="2008" y="2911"/>
            <a:chExt cx="1683" cy="1279"/>
          </a:xfrm>
          <a:effectLst>
            <a:outerShdw blurRad="50800" dist="25400" dir="5400000" algn="ctr" rotWithShape="0">
              <a:srgbClr val="000000">
                <a:alpha val="80000"/>
              </a:srgbClr>
            </a:outerShdw>
          </a:effectLst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 bwMode="auto">
            <a:xfrm>
              <a:off x="2008" y="291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rot="10943241"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 41632,292 </a:t>
              </a:r>
            </a:p>
            <a:p>
              <a:pPr algn="ctr">
                <a:buSzPct val="100000"/>
                <a:defRPr/>
              </a:pPr>
              <a:r>
                <a:rPr lang="ru-RU" alt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тыс .руб.</a:t>
              </a:r>
            </a:p>
          </p:txBody>
        </p: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2263" y="61913"/>
            <a:ext cx="8374062" cy="9810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</a:t>
            </a: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Юрьев-Польский район за 2019 год</a:t>
            </a:r>
          </a:p>
        </p:txBody>
      </p:sp>
      <p:pic>
        <p:nvPicPr>
          <p:cNvPr id="14343" name="Picture 7" descr="C:\Documents and Settings\bydjet-06\Рабочий стол\14346230812143461988796087-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422775"/>
            <a:ext cx="2227262" cy="2089150"/>
          </a:xfrm>
          <a:prstGeom prst="rect">
            <a:avLst/>
          </a:prstGeom>
          <a:noFill/>
          <a:effectLst>
            <a:outerShdw blurRad="685800" dist="330200" dir="10500000" sx="73000" sy="73000" algn="ctr" rotWithShape="0">
              <a:srgbClr val="000000">
                <a:alpha val="7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68313" y="0"/>
            <a:ext cx="8280400" cy="9810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</a:rPr>
              <a:t>Структура доходов бюджета муниципального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образования</a:t>
            </a:r>
          </a:p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 Юрьев-Польский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</a:rPr>
              <a:t>район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за 2017-2019 годы</a:t>
            </a:r>
            <a:endParaRPr lang="ru-RU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aphicFrame>
        <p:nvGraphicFramePr>
          <p:cNvPr id="22531" name="Диаграмма 2"/>
          <p:cNvGraphicFramePr>
            <a:graphicFrameLocks/>
          </p:cNvGraphicFramePr>
          <p:nvPr/>
        </p:nvGraphicFramePr>
        <p:xfrm>
          <a:off x="488950" y="930275"/>
          <a:ext cx="81661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r:id="rId5" imgW="8169348" imgH="5718544" progId="Excel.Chart.8">
                  <p:embed/>
                </p:oleObj>
              </mc:Choice>
              <mc:Fallback>
                <p:oleObj r:id="rId5" imgW="8169348" imgH="5718544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930275"/>
                        <a:ext cx="81661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191691"/>
              </p:ext>
            </p:extLst>
          </p:nvPr>
        </p:nvGraphicFramePr>
        <p:xfrm>
          <a:off x="323850" y="900113"/>
          <a:ext cx="8389938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-9525"/>
            <a:ext cx="8245475" cy="9350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Структура налоговых доходов местного бюджета за 2019 год</a:t>
            </a:r>
            <a:endParaRPr lang="ru-RU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50825" y="476250"/>
            <a:ext cx="864235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     Главным источником налоговых доходов являются платежи,  администрируемые межрайонной ИФНС России №3 по Владимирской области. Удельный вес налоговых доходов в собственных доходах составил 82,6%. Поступило в бюджет налоговых доходов в сумме 197807,640 тыс. руб., или 101,2%к годовому плану. В структуре налоговых доходов бюджета поступление федеральных налогов составляет 85,4%, специальных налоговых режимов 14,6%.</a:t>
            </a:r>
          </a:p>
          <a:p>
            <a:pPr algn="just"/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    Наибольший удельный вес составляют: налог на доходы физических лиц- 72,6%, налоги на совокупный доход- 14,6%, акцизы по подакцизным товарам-8,9%.</a:t>
            </a:r>
          </a:p>
          <a:p>
            <a:pPr algn="just"/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   Поступление налога на доходы физических лиц составило 143639,848 тыс. руб. при плане 142785,000 тыс. руб.</a:t>
            </a:r>
          </a:p>
          <a:p>
            <a:pPr algn="just"/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 Поступления по акцизам по подакцизным товарам составили 17653,551 тыс. руб. при плане 17100,000 тыс. руб.</a:t>
            </a:r>
          </a:p>
          <a:p>
            <a:pPr algn="just"/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 В 2019 году исполнение налогов на совокупный доход составило  28890,322 тыс. руб., или 102,5% к годовому плану. Налог, взимаемый в связи с применением упрощенной системы налогообложения поступил в сумме 7210,334 тыс. руб.,  единый налог на вмененный доход в сумме 16259,923 тыс. руб., единый сельскохозяйственный налог в сумме 605,749 тыс. руб., налог, взимаемый в связи с применением патентной системы налогообложения в сумме 4814,316 тыс. руб.</a:t>
            </a:r>
          </a:p>
          <a:p>
            <a:pPr algn="just"/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 Налога на добычу общераспространенных полезных ископаемых поступило 1529,587тыс. руб. при плане 1513,000 тыс. руб.</a:t>
            </a:r>
          </a:p>
          <a:p>
            <a:pPr algn="just"/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  Поступление госпошлины составило 6094,333 тыс. руб. при плане 5900,000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259745"/>
              </p:ext>
            </p:extLst>
          </p:nvPr>
        </p:nvGraphicFramePr>
        <p:xfrm>
          <a:off x="509588" y="958850"/>
          <a:ext cx="8115300" cy="557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8313" y="-26988"/>
            <a:ext cx="8207375" cy="86360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</a:rPr>
              <a:t>Структура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неналоговых доходов местного бюджета за 2019 год</a:t>
            </a:r>
            <a:endParaRPr lang="ru-RU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323850" y="836613"/>
            <a:ext cx="842486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  Неналоговых доходов за 2019 год мобилизовано в бюджет муниципального образования Юрьев-Польский район в сумме 41632,292 тыс. руб. или 101,4% от годовых бюджетных назначений.</a:t>
            </a:r>
          </a:p>
          <a:p>
            <a:pPr algn="just"/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 Одним из основных источников неналоговых доходов являются доходы от использования имущества, находящегося в государственной и муниципальной собственности. В общей сумме неналоговых доходов эти доходы составляют 67.6%, их поступило в отчетном году 28143,951 тыс. руб.</a:t>
            </a:r>
          </a:p>
          <a:p>
            <a:pPr algn="just"/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  Вторым по значимости и сумме источников неналоговых доходов 2019 года являются доходы от продажи материальных и нематериальных активов(имущество и земельные участки) — 7383,111 тыс. руб., выполнение 101,6%. Доходы от продажи земельных участков составили 4859,881 тыс. руб., от продажи имущества- 2523,230 тыс. руб.</a:t>
            </a:r>
          </a:p>
          <a:p>
            <a:pPr algn="just"/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Поступления различного вида штрафов за 2019 год составили 5232,285 тыс. руб. или   101,0% к годовым назначениям.</a:t>
            </a:r>
          </a:p>
          <a:p>
            <a:pPr algn="just"/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 Кроме этого, в неналоговых доходах учтены поступления платы за негативное воздействие на окружающую среду в сумме 392,728 тыс. руб., прочих неналоговых доходов 346,636 тыс. руб. (невыясненные поступления; денежные средства, поступившие от оператора электронной площадки; плата за размещение нестационарных торговых точек;  плата за использование рекламной конструкции), прочих доходов от оказания платных услуг и компенсации затрат государства 133,581 тыс. руб. (дебиторская задолженность прошлых лет, взносы по обязательному социальному страхованию, за трудовые книжки, возврат по акту ревизии,  возмещение услуг ЖКХ).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8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в бюджет муниципального образования Юрьев-Польский район за 2019 год ( тыс. руб.)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FF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671763" y="2393950"/>
            <a:ext cx="421163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800">
                <a:solidFill>
                  <a:srgbClr val="073E87"/>
                </a:solidFill>
                <a:latin typeface="Candara" pitchFamily="34" charset="0"/>
              </a:rPr>
              <a:t>                                          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88442"/>
              </p:ext>
            </p:extLst>
          </p:nvPr>
        </p:nvGraphicFramePr>
        <p:xfrm>
          <a:off x="467519" y="1371555"/>
          <a:ext cx="8208962" cy="51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19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79425" y="908050"/>
            <a:ext cx="81375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   </a:t>
            </a:r>
            <a:r>
              <a:rPr lang="ru-RU" altLang="ru-RU" sz="200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Что такое «Бюджет»?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                 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  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79425" y="2578100"/>
            <a:ext cx="813752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      Что такое «Бюджет для граждан»?                     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</a:t>
            </a:r>
            <a:endParaRPr lang="en-US" altLang="ru-RU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Бюджет для граждан – это документ, содержащий основные </a:t>
            </a: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положения проекта решения о бюджете и отчета о его исполнении в доступной и понятной форме, разрабатываемый в целях ознакомления граждан с основными задачами и приоритетными направлениями бюджетной политики, основными этапами формирования и исполнения бюджета, источниками доходов бюджета, обоснованиями бюджетных расходов, планируемыми и достигнутыми результатами использования бюджетных ассигнований </a:t>
            </a:r>
          </a:p>
        </p:txBody>
      </p:sp>
      <p:pic>
        <p:nvPicPr>
          <p:cNvPr id="10245" name="Picture 5" descr="C:\Documents and Settings\bydjet-06\Рабочий стол\331923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373688"/>
            <a:ext cx="21621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bydjet-06\Рабочий стол\картинки для призентации\ф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885825"/>
            <a:ext cx="8207375" cy="5911850"/>
          </a:xfr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8858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Исполнение расходов бюджета муниципального образования Юрьев-Польский район за 2019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4025" y="0"/>
            <a:ext cx="8207375" cy="11747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Распределение расходов бюджета муниципального образования Юрьев-Польский район по разделам бюджетной классификации за 2019 год </a:t>
            </a:r>
          </a:p>
          <a:p>
            <a:pPr algn="r" eaLnBrk="1" hangingPunct="1">
              <a:buSzPct val="100000"/>
              <a:defRPr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</a:rPr>
              <a:t>(тыс. рублей)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468313" y="1146175"/>
          <a:ext cx="8207375" cy="5380041"/>
        </p:xfrm>
        <a:graphic>
          <a:graphicData uri="http://schemas.openxmlformats.org/drawingml/2006/table">
            <a:tbl>
              <a:tblPr/>
              <a:tblGrid>
                <a:gridCol w="4895775"/>
                <a:gridCol w="1368152"/>
                <a:gridCol w="1080120"/>
                <a:gridCol w="863328"/>
              </a:tblGrid>
              <a:tr h="8277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      Наименование показателя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План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 2019 год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 2019 год</a:t>
                      </a:r>
                    </a:p>
                  </a:txBody>
                  <a:tcPr marL="89983" marR="89983" marT="104346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104346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56699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бюджета - ИТОГО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1074078,317</a:t>
                      </a:r>
                    </a:p>
                  </a:txBody>
                  <a:tcPr marL="89983" marR="89983" marT="45693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1051175,519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97,9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55828,081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53743,671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96,3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146,121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146,121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4045,322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4039,369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52011,66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46076,370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88,6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40759,761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35505,979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87,1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571280,016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567803,616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31993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Культура,  кинематография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86512,4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82749,157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95,6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53371,827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52444,422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98,3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1641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1504,893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91,7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4884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207787,129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206466,921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</a:tbl>
          </a:graphicData>
        </a:graphic>
      </p:graphicFrame>
      <p:sp>
        <p:nvSpPr>
          <p:cNvPr id="29776" name="Line 163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00050" y="0"/>
            <a:ext cx="8280400" cy="13716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Динамика исполнения бюджета муниципального образования Юрьев-Польский район по разделам бюджетной классификации</a:t>
            </a:r>
          </a:p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</a:rPr>
              <a:t> за 2017-2019 годы </a:t>
            </a:r>
          </a:p>
          <a:p>
            <a:pPr algn="r" eaLnBrk="1" hangingPunct="1">
              <a:buSzPct val="100000"/>
              <a:defRPr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</a:rPr>
              <a:t>(тыс. рублей)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414338" y="1484313"/>
          <a:ext cx="8266112" cy="4938779"/>
        </p:xfrm>
        <a:graphic>
          <a:graphicData uri="http://schemas.openxmlformats.org/drawingml/2006/table">
            <a:tbl>
              <a:tblPr/>
              <a:tblGrid>
                <a:gridCol w="3298349"/>
                <a:gridCol w="1577421"/>
                <a:gridCol w="1741262"/>
                <a:gridCol w="1649080"/>
              </a:tblGrid>
              <a:tr h="504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Наименование </a:t>
                      </a:r>
                    </a:p>
                  </a:txBody>
                  <a:tcPr marL="89978" marR="89978" marT="89707" marB="457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</a:p>
                  </a:txBody>
                  <a:tcPr marL="89978" marR="89978" marT="89712" marB="45709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</a:p>
                  </a:txBody>
                  <a:tcPr marL="89978" marR="89978" marT="89707" marB="457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2019 год</a:t>
                      </a:r>
                    </a:p>
                  </a:txBody>
                  <a:tcPr marL="89978" marR="89978" marT="104373" marB="457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44993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бюджета - ИТОГО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751672</a:t>
                      </a:r>
                    </a:p>
                  </a:txBody>
                  <a:tcPr marL="89978" marR="89978" marT="45709" marB="45709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881125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1051175,519</a:t>
                      </a:r>
                    </a:p>
                  </a:txBody>
                  <a:tcPr marL="89983" marR="89983" marT="89674" marB="4569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2927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59707</a:t>
                      </a:r>
                    </a:p>
                  </a:txBody>
                  <a:tcPr marL="89978" marR="89978" marT="89712" marB="45709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65120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53743,671</a:t>
                      </a:r>
                    </a:p>
                  </a:txBody>
                  <a:tcPr marL="89983" marR="89983" marT="89674" marB="4569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2927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89978" marR="89978" marT="89712" marB="45709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146,121</a:t>
                      </a:r>
                    </a:p>
                  </a:txBody>
                  <a:tcPr marL="89983" marR="89983" marT="89674" marB="4569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44998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9978" marR="89978" marT="89707" marB="457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3795</a:t>
                      </a:r>
                    </a:p>
                  </a:txBody>
                  <a:tcPr marL="89978" marR="89978" marT="89712" marB="45709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3557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4039,369</a:t>
                      </a:r>
                    </a:p>
                  </a:txBody>
                  <a:tcPr marL="89983" marR="89983" marT="89674" marB="4569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2927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31855</a:t>
                      </a:r>
                    </a:p>
                  </a:txBody>
                  <a:tcPr marL="89978" marR="89978" marT="89712" marB="45709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29444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46076,370</a:t>
                      </a:r>
                    </a:p>
                  </a:txBody>
                  <a:tcPr marL="89983" marR="89983" marT="89674" marB="4569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2927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32997</a:t>
                      </a:r>
                    </a:p>
                  </a:txBody>
                  <a:tcPr marL="89978" marR="89978" marT="89712" marB="45709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34627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35505,979</a:t>
                      </a:r>
                    </a:p>
                  </a:txBody>
                  <a:tcPr marL="89983" marR="89983" marT="89674" marB="4569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2927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89978" marR="89978" marT="89712" marB="45709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89983" marR="89983" marT="89674" marB="4569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2927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472076</a:t>
                      </a:r>
                    </a:p>
                  </a:txBody>
                  <a:tcPr marL="89978" marR="89978" marT="89712" marB="45709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513185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567803,616</a:t>
                      </a:r>
                    </a:p>
                  </a:txBody>
                  <a:tcPr marL="89983" marR="89983" marT="89674" marB="4569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2927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Культура,  кинематография</a:t>
                      </a:r>
                    </a:p>
                  </a:txBody>
                  <a:tcPr marL="89978" marR="89978" marT="89707" marB="4570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70009</a:t>
                      </a:r>
                    </a:p>
                  </a:txBody>
                  <a:tcPr marL="89978" marR="89978" marT="89712" marB="45709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84502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82749,157</a:t>
                      </a:r>
                    </a:p>
                  </a:txBody>
                  <a:tcPr marL="89983" marR="89983" marT="89674" marB="4569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2927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39139</a:t>
                      </a:r>
                    </a:p>
                  </a:txBody>
                  <a:tcPr marL="89978" marR="89978" marT="89712" marB="45709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42660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52444,422</a:t>
                      </a:r>
                    </a:p>
                  </a:txBody>
                  <a:tcPr marL="89983" marR="89983" marT="89674" marB="4569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2927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601</a:t>
                      </a:r>
                    </a:p>
                  </a:txBody>
                  <a:tcPr marL="89978" marR="89978" marT="89712" marB="45709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601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89983" marR="89983" marT="89674" marB="4569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29270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1243</a:t>
                      </a:r>
                    </a:p>
                  </a:txBody>
                  <a:tcPr marL="89978" marR="89978" marT="89712" marB="45709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1435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1504,893</a:t>
                      </a:r>
                    </a:p>
                  </a:txBody>
                  <a:tcPr marL="89983" marR="89983" marT="89674" marB="4569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60727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40105</a:t>
                      </a:r>
                    </a:p>
                  </a:txBody>
                  <a:tcPr marL="89978" marR="89978" marT="89712" marB="45709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105842</a:t>
                      </a:r>
                    </a:p>
                  </a:txBody>
                  <a:tcPr marL="89978" marR="89978" marT="89707" marB="45707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206466,921</a:t>
                      </a:r>
                    </a:p>
                  </a:txBody>
                  <a:tcPr marL="89983" marR="89983" marT="89674" marB="4569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</a:tbl>
          </a:graphicData>
        </a:graphic>
      </p:graphicFrame>
      <p:sp>
        <p:nvSpPr>
          <p:cNvPr id="30800" name="Line 163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92125" y="-26988"/>
            <a:ext cx="8229600" cy="10080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5000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Юрьев-Польский район за  2019 год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854649"/>
              </p:ext>
            </p:extLst>
          </p:nvPr>
        </p:nvGraphicFramePr>
        <p:xfrm>
          <a:off x="473075" y="1031875"/>
          <a:ext cx="8197850" cy="534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92125" y="-26988"/>
            <a:ext cx="8229600" cy="10080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5000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бюджета муниципального образования Юрьев-Польский район за 2017 -2019 годы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234695"/>
              </p:ext>
            </p:extLst>
          </p:nvPr>
        </p:nvGraphicFramePr>
        <p:xfrm>
          <a:off x="193229" y="1109438"/>
          <a:ext cx="8827392" cy="449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3128963" y="5808663"/>
            <a:ext cx="353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Показатели за 2018 год  (881125 тыс. рублей) 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3059113" y="6135688"/>
            <a:ext cx="3960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Показатели за 2017 год  (751672  тыс. рублей)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555875" y="5856288"/>
            <a:ext cx="360363" cy="180975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2775" name="AutoShape 6"/>
          <p:cNvSpPr>
            <a:spLocks noChangeArrowheads="1"/>
          </p:cNvSpPr>
          <p:nvPr/>
        </p:nvSpPr>
        <p:spPr bwMode="auto">
          <a:xfrm>
            <a:off x="2555875" y="6235700"/>
            <a:ext cx="360363" cy="177800"/>
          </a:xfrm>
          <a:prstGeom prst="cube">
            <a:avLst>
              <a:gd name="adj" fmla="val 25000"/>
            </a:avLst>
          </a:prstGeom>
          <a:solidFill>
            <a:srgbClr val="7A805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2776" name="Прямоугольник 4"/>
          <p:cNvSpPr>
            <a:spLocks noChangeArrowheads="1"/>
          </p:cNvSpPr>
          <p:nvPr/>
        </p:nvSpPr>
        <p:spPr bwMode="auto">
          <a:xfrm>
            <a:off x="3059113" y="5516563"/>
            <a:ext cx="367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Показатели за 2019 год (</a:t>
            </a:r>
            <a:r>
              <a:rPr lang="ru-RU" altLang="ru-RU" sz="11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1051175,519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тыс. рублей)    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555875" y="5538788"/>
            <a:ext cx="360363" cy="18097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5600" y="332656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833438" y="836613"/>
            <a:ext cx="74168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Pct val="100000"/>
              <a:buFont typeface="Georgia" pitchFamily="18" charset="0"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В структуре исполнения расходов бюджета муниципального образования Юрьев-Польский район за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2019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год наибольший удельный вес имеют бюджетные ассигнования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образование,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межбюджетные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трансферты,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культуру,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кинематографию,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социальную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политику,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общегосударственные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вопросы,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национальную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экономику, жилищно-коммунальное хозяйство.    </a:t>
            </a:r>
            <a:endParaRPr lang="ru-RU" altLang="ru-RU" sz="16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318509"/>
              </p:ext>
            </p:extLst>
          </p:nvPr>
        </p:nvGraphicFramePr>
        <p:xfrm>
          <a:off x="514349" y="2924944"/>
          <a:ext cx="7991475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8366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Юрьев-Польский район </a:t>
            </a: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2019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рамках муниципальных программ 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17500" y="836613"/>
            <a:ext cx="85026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Расходы бюджета муниципального образования Юрьев-Польский район за 2019 год составили 1051175,519  тыс. руб., из них на реализацию муниципальных программ 747028,468тыс. рублей, что составляет  71,1 % от общего объема  расходов за 2019 год (тыс. руб.)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94373"/>
              </p:ext>
            </p:extLst>
          </p:nvPr>
        </p:nvGraphicFramePr>
        <p:xfrm>
          <a:off x="468313" y="1628775"/>
          <a:ext cx="8424862" cy="5164229"/>
        </p:xfrm>
        <a:graphic>
          <a:graphicData uri="http://schemas.openxmlformats.org/drawingml/2006/table">
            <a:tbl>
              <a:tblPr/>
              <a:tblGrid>
                <a:gridCol w="5544305"/>
                <a:gridCol w="1080209"/>
                <a:gridCol w="936181"/>
                <a:gridCol w="864167"/>
              </a:tblGrid>
              <a:tr h="606985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за 2019 год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(тыс. рублей)</a:t>
                      </a:r>
                    </a:p>
                  </a:txBody>
                  <a:tcPr marL="90001" marR="90001" marT="45691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45691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5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План 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Факт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4" marR="89994" marT="89688" marB="45698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988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90001" marR="90001" marT="89672" marB="4569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765103,492</a:t>
                      </a:r>
                    </a:p>
                  </a:txBody>
                  <a:tcPr marL="90001" marR="90001" marT="89672" marB="4569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747028,468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504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информатизации администрации  МО Юрьев- Польский район на 2017-2019 годы»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273,269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265,7698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97,3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072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«Обеспечение общественного порядка и профилактики правонарушений на территории муниципального образования Юрьев- Польский район на 2017-2020 годы»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5,000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5,000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072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«Формирование  доступной среды жизнедеятельности для инвалидов муниципального образования Юрьев- Польский район на 2017-2020 годы»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2142,000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640,700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29,9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99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«Экологическая безопасность территории муниципального образования Юрьев- Польский район  на 2017-2020 годы»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953,000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953,000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0721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образования на территории муниципального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образования Юрьев- Польский район на 2015-2020 годы»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581164,400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578796,522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99,6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99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«Обеспечение территории Юрьев- Польского района документами территориального планирования  на 2017-2019 годы»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1080,000</a:t>
                      </a: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565,000</a:t>
                      </a: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52,3</a:t>
                      </a: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999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 «Энергосбережение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 повышение энергетической эффективности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Юрьев- Польского района на 2017-2020 годы»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5436,767</a:t>
                      </a: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1492,710</a:t>
                      </a: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27,5</a:t>
                      </a: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Group 1"/>
          <p:cNvGraphicFramePr>
            <a:graphicFrameLocks noGrp="1"/>
          </p:cNvGraphicFramePr>
          <p:nvPr/>
        </p:nvGraphicFramePr>
        <p:xfrm>
          <a:off x="468313" y="188913"/>
          <a:ext cx="8245475" cy="6300788"/>
        </p:xfrm>
        <a:graphic>
          <a:graphicData uri="http://schemas.openxmlformats.org/drawingml/2006/table">
            <a:tbl>
              <a:tblPr/>
              <a:tblGrid>
                <a:gridCol w="5509938"/>
                <a:gridCol w="1042789"/>
                <a:gridCol w="936104"/>
                <a:gridCol w="756644"/>
              </a:tblGrid>
              <a:tr h="6472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физической культуры и спорта на территории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Юрьев- Польский район на 2018-2020годы»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600,000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600,000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832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системы гражданской обороны, безопасности на водных объектах, защиты населения от чрезвычайных ситуаций и снижения рисков их возникновения  на территории муниципального образования Юрьев- Польский район на 2017-2020 годы»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790,988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790,988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832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«Профилактика терроризма и экстремизма, а также минимизации и (или) ликвидации последствий проявлений терроризма и экстремизма на территории муниципального образования Юрьев- Польский район на 2017-2020 годы»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70,000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70,000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718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культуры и туризма муниципального образования Юрьев- Польский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район на 2014-2020 годы»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105260,764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101472,920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96,4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2216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сети автомобильных дорог общего пользования местного значения  муниципального образования Юрьев- Польский район на 2017-2021 годы»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41013,000</a:t>
                      </a:r>
                    </a:p>
                  </a:txBody>
                  <a:tcPr marL="91427" marR="91427" marT="82592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35735,490</a:t>
                      </a:r>
                    </a:p>
                  </a:txBody>
                  <a:tcPr marL="91427" marR="91427" marT="82592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87,1</a:t>
                      </a:r>
                    </a:p>
                  </a:txBody>
                  <a:tcPr marL="91427" marR="91427" marT="82592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0734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«Устойчивое развитие сельских территорий на 2014-2017 годы и на период до 2020 года» муниципального образования Юрьев-Польский район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20332,771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19662,743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96,7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718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агропромышленного комплекса муниципального образования Юрьев- Польский район на 2014-2020 годы»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5954,627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5950,720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459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«Комплексные меры противодействия злоупотреблению наркотиками и их незаконному обороту на территории МО Юрьев- Польский район на 2017-2020 годы»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18,000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18,000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761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 «Развитие муниципальной службы  в муниципальном образовании  Юрьев-Польский район на 2017-2019 годы»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8,906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8,906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91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Непрограммные расходы 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308974,825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304147,051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91427" marR="91427" marT="89749" marB="45726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119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91427" marR="91427" marT="89749" marB="45726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1074078,317</a:t>
                      </a:r>
                    </a:p>
                  </a:txBody>
                  <a:tcPr marL="89994" marR="89994" marT="89673" marB="45690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1051175,519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68313" y="-26988"/>
            <a:ext cx="8229600" cy="12239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5000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бюджета муниципального образования Юрьев-Польский район за 2017 -2019 годы</a:t>
            </a:r>
          </a:p>
        </p:txBody>
      </p:sp>
      <p:graphicFrame>
        <p:nvGraphicFramePr>
          <p:cNvPr id="7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702634"/>
              </p:ext>
            </p:extLst>
          </p:nvPr>
        </p:nvGraphicFramePr>
        <p:xfrm>
          <a:off x="3419872" y="1264295"/>
          <a:ext cx="2541488" cy="518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787476"/>
              </p:ext>
            </p:extLst>
          </p:nvPr>
        </p:nvGraphicFramePr>
        <p:xfrm>
          <a:off x="468313" y="1268759"/>
          <a:ext cx="2900760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982979"/>
              </p:ext>
            </p:extLst>
          </p:nvPr>
        </p:nvGraphicFramePr>
        <p:xfrm>
          <a:off x="5940152" y="1319561"/>
          <a:ext cx="2706961" cy="513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0"/>
            <a:ext cx="8266112" cy="9810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исполнения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</a:p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Юрьев-Польский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 за 2017-2019 годы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0" y="836613"/>
            <a:ext cx="90360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80612"/>
              </p:ext>
            </p:extLst>
          </p:nvPr>
        </p:nvGraphicFramePr>
        <p:xfrm>
          <a:off x="468313" y="1006475"/>
          <a:ext cx="8207375" cy="5176719"/>
        </p:xfrm>
        <a:graphic>
          <a:graphicData uri="http://schemas.openxmlformats.org/drawingml/2006/table">
            <a:tbl>
              <a:tblPr/>
              <a:tblGrid>
                <a:gridCol w="5550176"/>
                <a:gridCol w="929330"/>
                <a:gridCol w="864541"/>
                <a:gridCol w="863328"/>
              </a:tblGrid>
              <a:tr h="60726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3750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89985" marR="89985" marT="89688" marB="45697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392259,383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672462,94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747028,468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4554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информатизации администрации  МО Юрьев- Польский район на 2017-2019 годы»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686,308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531,988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265,770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«Обеспечение общественного порядка и профилактики правонарушений на территории муниципального образования Юрьев- Польский район на 2017-2020 годы»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3,000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10,000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5,000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54487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«Формирование  доступной среды жизнедеятельности для инвалидов муниципального образования Юрьев- Польский район на 2017-2020 годы»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450,000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500,000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640,700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44167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«Экологическая безопасность территории муниципального образования Юрьев- Польский район  на 2017-2020 годы»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2514,092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1880,271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953,000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4237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образования на территории муниципального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образования Юрьев- Польский район на 2015-2020 годы»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250165,800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525705,302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578796,522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4778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«Обеспечение территории Юрьев- Польского района документами территориального планирования  на 2017-2019 годы»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248,500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883,303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565,000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 «Энергосбережение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 повышение энергетической эффективности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Юрьев- Польского района на 2017-2020 годы»</a:t>
                      </a:r>
                    </a:p>
                  </a:txBody>
                  <a:tcPr marL="89985" marR="89985" marT="89688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21338,099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16295,465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1492,710</a:t>
                      </a:r>
                    </a:p>
                  </a:txBody>
                  <a:tcPr marL="89985" marR="89985" marT="82540" marB="45697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6480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физической культуры и спорта на территории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Юрьев- Польский район на 2015-2017годы»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601,000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0850" y="1023938"/>
            <a:ext cx="824388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Tx/>
              <a:buNone/>
            </a:pPr>
            <a:endParaRPr lang="ru-RU" altLang="ru-RU" sz="200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Tx/>
              <a:buNone/>
            </a:pPr>
            <a:endParaRPr lang="ru-RU" altLang="ru-RU" sz="2000">
              <a:solidFill>
                <a:srgbClr val="073E87"/>
              </a:solidFill>
              <a:latin typeface="Candara" pitchFamily="34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SzPct val="100000"/>
              <a:buFont typeface="Candara" pitchFamily="34" charset="0"/>
              <a:buChar char="-"/>
            </a:pPr>
            <a:r>
              <a:rPr lang="ru-RU" altLang="ru-RU" sz="2000" i="1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повышение финансовой грамотности населения;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endParaRPr lang="ru-RU" altLang="ru-RU" sz="200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SzPct val="100000"/>
              <a:buFont typeface="Candara" pitchFamily="34" charset="0"/>
              <a:buChar char="-"/>
            </a:pPr>
            <a:r>
              <a:rPr lang="ru-RU" altLang="ru-RU" sz="2000" i="1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раскрытие информации о бюджете муниципального образования Юрьев-Польский район;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r>
              <a:rPr lang="ru-RU" altLang="ru-RU" sz="2000" i="1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r>
              <a:rPr lang="ru-RU" altLang="ru-RU" sz="2000" i="1">
                <a:solidFill>
                  <a:srgbClr val="0099FF"/>
                </a:solidFill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altLang="ru-RU" sz="2000" i="1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взаимодействие власти и граждан, общественный контроль.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0850" y="0"/>
            <a:ext cx="8243888" cy="7207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цели преследует документ «Бюджет для граждан» :</a:t>
            </a:r>
          </a:p>
        </p:txBody>
      </p:sp>
      <p:pic>
        <p:nvPicPr>
          <p:cNvPr id="11268" name="Рисунок 4" descr="http://images.myshared.ru/29/1306413/slid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84650"/>
            <a:ext cx="31210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464127"/>
              </p:ext>
            </p:extLst>
          </p:nvPr>
        </p:nvGraphicFramePr>
        <p:xfrm>
          <a:off x="468313" y="260350"/>
          <a:ext cx="8207375" cy="6396038"/>
        </p:xfrm>
        <a:graphic>
          <a:graphicData uri="http://schemas.openxmlformats.org/drawingml/2006/table">
            <a:tbl>
              <a:tblPr/>
              <a:tblGrid>
                <a:gridCol w="5399588"/>
                <a:gridCol w="936347"/>
                <a:gridCol w="935511"/>
                <a:gridCol w="935929"/>
              </a:tblGrid>
              <a:tr h="45017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2018 год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6395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физической культуры и спорта на территории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Юрьев- Польский район на 2018-2020годы»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601,000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600,000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8052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системы гражданской обороны, безопасности на водных объектах, защиты населения от чрезвычайных ситуаций и снижения рисков их возникновения  на территории муниципального образования Юрьев- Польский район на 2017-2020 годы»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1469,493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607,510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790,988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8052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«Профилактика терроризма и экстремизма, а также минимизации и (или) ликвидации последствий проявлений терроризма и экстремизма на территории муниципального образования Юрьев- Польский район на 2017-2020 годы»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50,000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70,000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48503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культуры и туризма муниципального образования Юрьев- Польский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район на 2014-2020 годы»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85884,112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102228,140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101472,920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6395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сети автомобильных дорог общего пользования местного значения  муниципального образования Юрьев- Польский район на 2017-2021 годы»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21282,771</a:t>
                      </a:r>
                    </a:p>
                  </a:txBody>
                  <a:tcPr marL="91419" marR="91419" marT="82637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17214,977</a:t>
                      </a:r>
                    </a:p>
                  </a:txBody>
                  <a:tcPr marL="91419" marR="91419" marT="82637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35735,490</a:t>
                      </a:r>
                    </a:p>
                  </a:txBody>
                  <a:tcPr marL="91419" marR="91419" marT="82637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48503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«Развитие агропромышленного комплекса муниципального образования Юрьев- Польский район на 2014-2020 годы»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5300,808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5876,484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5950,720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66400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«Комплексные меры противодействия злоупотреблению наркотиками и их незаконному обороту на территории МО Юрьев- Польский район на 2017-2020 годы»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618,000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68,500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18,000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52183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 «Развитие муниципальной службы  в муниципальном образовании  Юрьев-Польский район на 2017-2019 годы»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13,020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10,000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8,906</a:t>
                      </a:r>
                    </a:p>
                  </a:txBody>
                  <a:tcPr marL="91419" marR="91419" marT="89798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45013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Непрограммные расходы </a:t>
                      </a:r>
                    </a:p>
                  </a:txBody>
                  <a:tcPr marL="91419" marR="91419" marT="89799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359412,617  </a:t>
                      </a:r>
                    </a:p>
                  </a:txBody>
                  <a:tcPr marL="91419" marR="91419" marT="89799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208661,671</a:t>
                      </a:r>
                    </a:p>
                  </a:txBody>
                  <a:tcPr marL="91419" marR="91419" marT="89799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3044147,051</a:t>
                      </a:r>
                    </a:p>
                  </a:txBody>
                  <a:tcPr marL="91419" marR="91419" marT="89799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  <a:tr h="4501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91419" marR="91419" marT="89799" marB="4575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751672,000</a:t>
                      </a:r>
                    </a:p>
                  </a:txBody>
                  <a:tcPr marL="91419" marR="91419" marT="89799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881124,611</a:t>
                      </a:r>
                    </a:p>
                  </a:txBody>
                  <a:tcPr marL="91419" marR="91419" marT="89799" marB="4575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1051175,519</a:t>
                      </a:r>
                    </a:p>
                  </a:txBody>
                  <a:tcPr marL="91419" marR="91419" marT="89799" marB="4575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11239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</a:rPr>
              <a:t>Муниципальная программа «Развитие физической культуры и спорта на территории муниципального образования Юрьев-Польский район </a:t>
            </a:r>
          </a:p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</a:rPr>
              <a:t>на 2018-2020 годы»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725488" y="1916113"/>
          <a:ext cx="7793037" cy="3878263"/>
        </p:xfrm>
        <a:graphic>
          <a:graphicData uri="http://schemas.openxmlformats.org/drawingml/2006/table">
            <a:tbl>
              <a:tblPr/>
              <a:tblGrid>
                <a:gridCol w="336550"/>
                <a:gridCol w="3138487"/>
                <a:gridCol w="998538"/>
                <a:gridCol w="1377950"/>
                <a:gridCol w="1941512"/>
              </a:tblGrid>
              <a:tr h="45131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 2019 г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951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1.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Удельный вес населения района, систематически занимающегося физической культурой и спортом к общей численности населения района 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42,0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43,6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86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лиц с ограниченными возможностями здоровья и инвалидов систематически занимающихся физической культурой и спортом к общей численности данной категории населения 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94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Количество проведенных физкультурных и спортивных мероприятий 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164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31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4.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Количество спортсменов – разрядников, подготавливаемых за год 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585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585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5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5.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граждан, выполнивших нормативы комплекса ГТО от количества принявших участие в сдаче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54,0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60,6</a:t>
                      </a:r>
                    </a:p>
                  </a:txBody>
                  <a:tcPr marL="90000" marR="90000" marT="36000" marB="468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68313" y="0"/>
            <a:ext cx="8496300" cy="13573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</a:rPr>
              <a:t>Муниципальная программа «Формирование доступной среды жизнедеятельности для инвалидов муниципального образования </a:t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</a:rPr>
              <a:t>Юрьев-Польский район на 2017-2020 годы»</a:t>
            </a:r>
            <a:endParaRPr lang="ru-RU" sz="18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471488" y="1343025"/>
          <a:ext cx="8466137" cy="5408612"/>
        </p:xfrm>
        <a:graphic>
          <a:graphicData uri="http://schemas.openxmlformats.org/drawingml/2006/table">
            <a:tbl>
              <a:tblPr/>
              <a:tblGrid>
                <a:gridCol w="449441"/>
                <a:gridCol w="5101730"/>
                <a:gridCol w="864109"/>
                <a:gridCol w="1008127"/>
                <a:gridCol w="1042730"/>
              </a:tblGrid>
              <a:tr h="8479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241" marR="39241" marT="4662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39241" marR="39241" marT="53997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39241" marR="39241" marT="51271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9241" marR="39241" marT="51271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2019 г.</a:t>
                      </a:r>
                    </a:p>
                  </a:txBody>
                  <a:tcPr marL="39241" marR="39241" marT="51271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351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9241" marR="39241" marT="143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Удельный вес объектов имеющие утвержденные Паспорта доступности для инвалидов объекта и услуг, от общего количества объектов, на которые предоставляются услуги</a:t>
                      </a:r>
                    </a:p>
                    <a:p>
                      <a:pPr marL="3175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241" marR="39241" marT="25198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%</a:t>
                      </a:r>
                    </a:p>
                  </a:txBody>
                  <a:tcPr marL="39241" marR="39241" marT="17999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100</a:t>
                      </a:r>
                    </a:p>
                  </a:txBody>
                  <a:tcPr marL="39241" marR="39241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241" marR="39241" marT="35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53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39241" marR="3924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работников органов самоуправления, осуществляющие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управления в сфере образования, образовательных организациях, предоставляющих услуги, прошедших инструктирование или обучение для работы с инвалидами по вопросам, связанным с обеспечением для инвалидов объекта и услуг в соответствии с региональным законодательством, от общего числа работников ,предоставляющих услуги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41" marR="39241" marT="10799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9241" marR="39241" marT="143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241" marR="39241" marT="35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241" marR="39241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777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39241" marR="39241" marT="21599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услуг предоставляемых инвалидам в сопровождении ассистента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помощника, от общего количества предоставляемых услуг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41" marR="39241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%</a:t>
                      </a:r>
                    </a:p>
                  </a:txBody>
                  <a:tcPr marL="39241" marR="39241" marT="17999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9241" marR="39241" marT="21599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9241" marR="39241" marT="21599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86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39241" marR="39241" marT="17999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органов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организаций  ,предоставляющих услуги, официальный сайт которых адаптирован для лиц с нарушением зрения (слабовидящих)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41" marR="39241" marT="17999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9241" marR="39241" marT="143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241" marR="39241" marT="21599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241" marR="39241" marT="21599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066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39241" marR="39241" marT="25198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дошкольных образовательных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организаций ,в которых создана безбарьерная среда для инклюзивного образования детей – инвалидов, в общем количестве дошкольных образовательных организаций до 20 %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41" marR="39241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9241" marR="39241" marT="35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22,2</a:t>
                      </a:r>
                    </a:p>
                  </a:txBody>
                  <a:tcPr marL="39241" marR="39241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22,2 </a:t>
                      </a:r>
                    </a:p>
                  </a:txBody>
                  <a:tcPr marL="39241" marR="39241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66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39241" marR="39241" marT="143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образовательных организаций в которых создана безбарьерная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среда для инклюзивного образования детей-инвалидов ,в общем количестве образовательных организаций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241" marR="39241" marT="35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9241" marR="39241" marT="35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23,2</a:t>
                      </a:r>
                    </a:p>
                  </a:txBody>
                  <a:tcPr marL="39241" marR="39241" marT="143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23,2</a:t>
                      </a:r>
                    </a:p>
                  </a:txBody>
                  <a:tcPr marL="39241" marR="39241" marT="10799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68313" y="0"/>
            <a:ext cx="8280400" cy="13573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на территории муниципального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образования Юрьев- Польский район на 2015-2020 годы»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2"/>
          <p:cNvGraphicFramePr>
            <a:graphicFrameLocks noGrp="1"/>
          </p:cNvGraphicFramePr>
          <p:nvPr/>
        </p:nvGraphicFramePr>
        <p:xfrm>
          <a:off x="465138" y="1357313"/>
          <a:ext cx="8266112" cy="5451475"/>
        </p:xfrm>
        <a:graphic>
          <a:graphicData uri="http://schemas.openxmlformats.org/drawingml/2006/table">
            <a:tbl>
              <a:tblPr/>
              <a:tblGrid>
                <a:gridCol w="587438"/>
                <a:gridCol w="5004253"/>
                <a:gridCol w="1077183"/>
                <a:gridCol w="680062"/>
                <a:gridCol w="917176"/>
              </a:tblGrid>
              <a:tr h="4532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Наименование показателей (индикатора)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Единица измерения 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План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2019 г.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Факт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2019 г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512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Охват детей дошкольными образовательными организациями (отношение численности детей в возрасте от 2 месяцев до 3 лет, посещающих дошкольные образовательные организации к общей численности детей в возрасте от 2 месяцев до 3 лет)</a:t>
                      </a:r>
                    </a:p>
                  </a:txBody>
                  <a:tcPr marL="89990" marR="89990" marT="53772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33,8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41,7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2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Удельный вес численности детей в возрасте от 3 до 7 лет в общей численности детей в возрасте от 3 до 7 лет, получающих дошкольную образовательную услугу</a:t>
                      </a:r>
                    </a:p>
                  </a:txBody>
                  <a:tcPr marL="89990" marR="89990" marT="53772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2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Количество мест в учреждениях для детей дошкольного возраста на 1 тыс. детей в возрасте от 1 года до 7 лет, проживающих на территории Юрьев-Польского района</a:t>
                      </a:r>
                    </a:p>
                  </a:txBody>
                  <a:tcPr marL="89990" marR="89990" marT="53772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935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935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28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Удельный вес воспитанников дошкольных образовательных учреждений, обучающихся по программам, соответствующим требованиям стандартов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33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Доля детей – инвалидов дошкольного возраста, охваченных социальной поддержкой</a:t>
                      </a:r>
                    </a:p>
                  </a:txBody>
                  <a:tcPr marL="89990" marR="89990" marT="53772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2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Уровень оснащенности дошкольных образовательных учреждений, в соответствии с требованиями ФГОС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98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98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2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Численность детей в дошкольных образовательных организациях, приходящихся на одного педагогического работника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10,4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5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Удельный вес численности населения в возрасте5-18 лет, охваченного общим и профессиональным образованием, в общей численности населения в возрасте 5-18 лет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99,4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99,6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875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Удельный вес обучающихся, которым предоставлена возможность обучаться в соответствии с современными требованиями (с учетом ФГОС), в общей численности обучающихся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100</a:t>
                      </a:r>
                    </a:p>
                  </a:txBody>
                  <a:tcPr marL="89990" marR="89990" marT="54407" marB="467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"/>
          <p:cNvGraphicFramePr>
            <a:graphicFrameLocks noGrp="1"/>
          </p:cNvGraphicFramePr>
          <p:nvPr/>
        </p:nvGraphicFramePr>
        <p:xfrm>
          <a:off x="357188" y="142875"/>
          <a:ext cx="8413750" cy="6226176"/>
        </p:xfrm>
        <a:graphic>
          <a:graphicData uri="http://schemas.openxmlformats.org/drawingml/2006/table">
            <a:tbl>
              <a:tblPr/>
              <a:tblGrid>
                <a:gridCol w="326380"/>
                <a:gridCol w="5172720"/>
                <a:gridCol w="998537"/>
                <a:gridCol w="998538"/>
                <a:gridCol w="917575"/>
              </a:tblGrid>
              <a:tr h="62187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2019 г.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02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Удельный вес учащихся организаций общего образования, обучающихся в соответствии с новым федеральным государственным образовательным стандартом</a:t>
                      </a:r>
                    </a:p>
                  </a:txBody>
                  <a:tcPr marL="0" marR="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</a:txBody>
                  <a:tcPr marL="0" marR="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87,5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96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29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Удельный вес числа обучающихся, получающих профильное обучение</a:t>
                      </a:r>
                    </a:p>
                  </a:txBody>
                  <a:tcPr marL="0" marR="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</a:txBody>
                  <a:tcPr marL="0" marR="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94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Удельный вес численности общеобразовательных учреждений, использующих дистанционные технологии, в общей численности общеобразовательных учреждений</a:t>
                      </a:r>
                    </a:p>
                  </a:txBody>
                  <a:tcPr marL="0" marR="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21,4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21,4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465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Доля общеобразовательных организаций, в которых создана универсальная без барьерная среда для инклюзивного образования детей-инвалидов, в общем количестве общеобразовательных организаций</a:t>
                      </a:r>
                    </a:p>
                  </a:txBody>
                  <a:tcPr marL="0" marR="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28,5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28,5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224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Удельный вес численности общеобразовательных организаций, имеющих скорость подключения к Интернет от 1Мбит/с и выше, в общем числе общеобразовательных организаций, подключенных к Интернет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 в городских поселениях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- в сельских поселениях</a:t>
                      </a:r>
                    </a:p>
                  </a:txBody>
                  <a:tcPr marL="0" marR="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 %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100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959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Удельный вес выпускников муниципальных общеобразовательных организаций, не получивших аттестат о среднем общем образовании</a:t>
                      </a:r>
                    </a:p>
                  </a:txBody>
                  <a:tcPr marL="0" marR="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436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Удельный вес обучающихся по программам общего образования, участвующих в олимпиадах и конкурсах различного уровня, в общей численности обучающихся по программам общего развития </a:t>
                      </a:r>
                    </a:p>
                  </a:txBody>
                  <a:tcPr marL="0" marR="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60,5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20160" marR="2016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8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18720" marR="18720" marT="71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Удельный вес численность детей, получающих услуги дополнительного образования ,в общей численности детей в возрасте 5-18 лет</a:t>
                      </a:r>
                    </a:p>
                  </a:txBody>
                  <a:tcPr marL="18720" marR="18720" marT="71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720" marR="18720" marT="71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8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8720" marR="18720" marT="71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общеобразовательных учреждений, реализующих программы дополнительного образования </a:t>
                      </a:r>
                    </a:p>
                  </a:txBody>
                  <a:tcPr marL="18720" marR="18720" marT="71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720" marR="18720" marT="71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"/>
          <p:cNvGraphicFramePr>
            <a:graphicFrameLocks noGrp="1"/>
          </p:cNvGraphicFramePr>
          <p:nvPr/>
        </p:nvGraphicFramePr>
        <p:xfrm>
          <a:off x="325438" y="80963"/>
          <a:ext cx="8585200" cy="6157912"/>
        </p:xfrm>
        <a:graphic>
          <a:graphicData uri="http://schemas.openxmlformats.org/drawingml/2006/table">
            <a:tbl>
              <a:tblPr/>
              <a:tblGrid>
                <a:gridCol w="331787"/>
                <a:gridCol w="5008563"/>
                <a:gridCol w="873125"/>
                <a:gridCol w="1376362"/>
                <a:gridCol w="995363"/>
              </a:tblGrid>
              <a:tr h="41908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г.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2019 г.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0786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Удельный вес численности детей, занимающихся в спортивных кружках, организованных на базе дневных общеобразовательных организаций ,в общей численности обучающихся в дневных общеобразовательных организациях в городских поселениях в сельской местности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%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0786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Удельный вес  численности  детей, занимающихся в кружках ,организованных на базе дневных общеобразовательных организаций ,в общеобразовательных организаций ,в общей численности обучающихся в дневных общеобразовательных организациях в городских поселениях в сельской местности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407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Удельный вес  численности  руководителей и педагогических работников муниципальных учреждений дошкольного образования ,общеобразовательных  учреждений и учреждений дополнительного образования, прошедших в течение последних трех лет повышение квалификации и профессиональную переподготовку в их общей численности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Удельный вес численности учителей в возрасте до 35 лет в общей численности учителей общеобразовательных учреждений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084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Удельный вес численности педагогических работников в возрасте до 35 лет образовательных организаций дополнительного образования детей в общей их численности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05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Отношение среднемесячной заработной платы педагогических работников образовательных организаций общего образования к среднемесячной заработной плате в экономике субъекта Российской Федерации 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7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Отношение среднемесячной заработной платы педагогических работников дошкольных образовательных организаций к среднемесячной заработной плате в образовании;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465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Отношение среднемесячной заработной платы педагогических работников муниципальных организаций дополнительного образования детей к среднемесячной заработной плате в экономике субъекта Российской Федерации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%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5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Удельный вес учащихся 1-4 классов, обеспеченных бесплатны горячим питанием ,от общей численности обучающихся данной возрастной категории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60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Удельный вес учащихся 5-11 классов, обеспеченных горячим питанием ,от общей численности обучающихся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199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"/>
          <p:cNvGraphicFramePr>
            <a:graphicFrameLocks noGrp="1"/>
          </p:cNvGraphicFramePr>
          <p:nvPr/>
        </p:nvGraphicFramePr>
        <p:xfrm>
          <a:off x="323850" y="155575"/>
          <a:ext cx="8364538" cy="6462780"/>
        </p:xfrm>
        <a:graphic>
          <a:graphicData uri="http://schemas.openxmlformats.org/drawingml/2006/table">
            <a:tbl>
              <a:tblPr/>
              <a:tblGrid>
                <a:gridCol w="431800"/>
                <a:gridCol w="4248721"/>
                <a:gridCol w="875730"/>
                <a:gridCol w="1512887"/>
                <a:gridCol w="1295400"/>
              </a:tblGrid>
              <a:tr h="38874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18720" marR="18720" marT="7198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18720" marR="18720" marT="7198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18720" marR="18720" marT="7198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г.</a:t>
                      </a:r>
                    </a:p>
                  </a:txBody>
                  <a:tcPr marL="18720" marR="18720" marT="7198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2019 г.</a:t>
                      </a:r>
                    </a:p>
                  </a:txBody>
                  <a:tcPr marL="18720" marR="18720" marT="7198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97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образовательных учреждений требующих замены оборудования пищеблоков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9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Удовлетворенность населения качеством образовательных услуг.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83,9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84,2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598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образовательных организаций ,в которых оценка деятельность самих организаций ,их руководителей и основных категорий работников осуществляется на основании показателей эффективности их деятельности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03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образовательных организаций ,обеспечивающих внутреннюю оценку (самооценку)для управления качеством образования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1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образовательных организаций, обеспечивающих представление нормативно- законодательного перечня сведений о своей деятельности на официальном сайте в общем числе образовательных организаций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94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Число уровней образования, на которых реализуются механизмы внешней оценки качества образования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5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36563" algn="l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образовательных требующих проведения текущего ремонта 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39,5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35,6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77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образовательных учреждений, выполнивших замеры сопротивления изоляции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77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образовательных учреждений имеющих автотранспорт на подвозе учащихся соответствующий требованиям нормативных актов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19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обучающихся, обеспеченных подвозом к общеобразовательным организациям школьными автобусами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37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образовательных учреждений соответствующих в полном объеме требованиям нормативных актов в области пожарной безопасности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2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детей, оставшихся без попечения родителей ,всего,без учета территорий(детский дом, учреждения профобразования)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%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0,89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59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Удельный вес детей и подростков ,охваченных всеми формами отдыха и оздоровления (к общему числу детей от 7 до 17 лет)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88,5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92,2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35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детей и подростков ,состоящих на учете в группе по делам несовершеннолетних, комиссии по делам несовершеннолетних и защите их прав ,охваченных отдыхом, оздоровлением и занятостью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25200" marR="25200" marT="7199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"/>
          <p:cNvGraphicFramePr>
            <a:graphicFrameLocks noGrp="1"/>
          </p:cNvGraphicFramePr>
          <p:nvPr/>
        </p:nvGraphicFramePr>
        <p:xfrm>
          <a:off x="500063" y="298450"/>
          <a:ext cx="8364537" cy="6369053"/>
        </p:xfrm>
        <a:graphic>
          <a:graphicData uri="http://schemas.openxmlformats.org/drawingml/2006/table">
            <a:tbl>
              <a:tblPr/>
              <a:tblGrid>
                <a:gridCol w="431800"/>
                <a:gridCol w="4719637"/>
                <a:gridCol w="576263"/>
                <a:gridCol w="1341437"/>
                <a:gridCol w="1295400"/>
              </a:tblGrid>
              <a:tr h="487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18720" marR="18720" marT="71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Arial Unicode MS" pitchFamily="34" charset="-128"/>
                        <a:cs typeface="Times New Roman" pitchFamily="16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Наименование показателя (индикатора)</a:t>
                      </a:r>
                    </a:p>
                  </a:txBody>
                  <a:tcPr marL="18720" marR="18720" marT="71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Единица измерения:</a:t>
                      </a:r>
                    </a:p>
                  </a:txBody>
                  <a:tcPr marL="18720" marR="18720" marT="71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Arial Unicode MS" pitchFamily="34" charset="-128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План 2019 г.</a:t>
                      </a:r>
                    </a:p>
                  </a:txBody>
                  <a:tcPr marL="18720" marR="18720" marT="71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Arial Unicode MS" pitchFamily="34" charset="-128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Факт 2019 г.</a:t>
                      </a:r>
                    </a:p>
                  </a:txBody>
                  <a:tcPr marL="18720" marR="18720" marT="7199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43</a:t>
                      </a:r>
                    </a:p>
                  </a:txBody>
                  <a:tcPr marL="25200" marR="25200" marT="7200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Доля работников муниципальных образовательных организаций, получивших компенсацию расходов на оплату жилых помещений, отопления и освещения, в общей численности работников муниципальных образовательных организаций, имеющих право на предоставление компенсации расходов на оплату жилых помещений, отопления и освещения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100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100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1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44</a:t>
                      </a:r>
                    </a:p>
                  </a:txBody>
                  <a:tcPr marL="25200" marR="25200" marT="7200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Доля обучающихся, охваченных основными и дополнительными общеобразовательными программами цифрового, естественнонаучного и гуманитарного профилей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22,7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22,7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45</a:t>
                      </a:r>
                    </a:p>
                  </a:txBody>
                  <a:tcPr marL="25200" marR="25200" marT="7200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Доля обучающихся, вовлеченных в различные формы сопровождения и наставничества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3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3,3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9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46</a:t>
                      </a:r>
                    </a:p>
                  </a:txBody>
                  <a:tcPr marL="25200" marR="25200" marT="7200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Доля организаций, в которых реализуются механизмы вовлечения общественно – деловых объединений и участия представителей работодателей в принятии решений по вопросам управления развитием общеобразовательных организаций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7,1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7,1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47</a:t>
                      </a:r>
                    </a:p>
                  </a:txBody>
                  <a:tcPr marL="25200" marR="25200" marT="7200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Доля образовательных организаций, реализующих    основные и дополнительные общеобразовательные программы в сетевой форме 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14,2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14,2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48</a:t>
                      </a:r>
                    </a:p>
                  </a:txBody>
                  <a:tcPr marL="25200" marR="25200" marT="7200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Доля общеобразовательных учреждений, применяющих ресурсы региональной системы электронного и дистанционного обучения в образовательном процессе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7,1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7,1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49</a:t>
                      </a:r>
                    </a:p>
                  </a:txBody>
                  <a:tcPr marL="25200" marR="25200" marT="7200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Доля участников открытых онлайн- уроков, реализуемых с учетом цикла открытых уроков «Проектория», направленных на раннюю профориентацию обучающихся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28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28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6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50</a:t>
                      </a:r>
                    </a:p>
                  </a:txBody>
                  <a:tcPr marL="25200" marR="25200" marT="7200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Доля детей с ОВЗ, осваивающих дополнительные общеобразовательные программы, в том числе с использованием дистанционных технологий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35,8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35,8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51</a:t>
                      </a:r>
                    </a:p>
                  </a:txBody>
                  <a:tcPr marL="25200" marR="25200" marT="7200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Доля обучающихся, принявших участие в олимпиадах и иных мероприятиях, утвержденных Министерством просвещения РФ на соответствующий учебный год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2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2,2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52</a:t>
                      </a:r>
                    </a:p>
                  </a:txBody>
                  <a:tcPr marL="25200" marR="25200" marT="7200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Доля общеобразовательных организаций, расположенных в сельской местности,   в которых обновлена материально – техническая база для занятий физической культурой и спортом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7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7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53</a:t>
                      </a:r>
                    </a:p>
                  </a:txBody>
                  <a:tcPr marL="25200" marR="25200" marT="7200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Количество Центров образования цифрового и гуманитарного профилей «Точка роста»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ед.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1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54</a:t>
                      </a:r>
                    </a:p>
                  </a:txBody>
                  <a:tcPr marL="25200" marR="25200" marT="7200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Количество Центров цифрового образования детей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ед.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Calibri" pitchFamily="34" charset="0"/>
                          <a:cs typeface="Times New Roman" pitchFamily="16" charset="0"/>
                        </a:rPr>
                        <a:t>0 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ea typeface="Arial Unicode MS" pitchFamily="34" charset="-128"/>
                        <a:cs typeface="Times New Roman" pitchFamily="16" charset="0"/>
                      </a:endParaRP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0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3850" y="0"/>
            <a:ext cx="8351838" cy="15573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гражданской обороны, безопасности на водных объектах, защиты населения от чрезвычайных ситуаций и снижения рисков их возникновения  на территории муниципального образования Юрьев- Польский район на 2017-2020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481013" y="1773238"/>
          <a:ext cx="8108950" cy="3544888"/>
        </p:xfrm>
        <a:graphic>
          <a:graphicData uri="http://schemas.openxmlformats.org/drawingml/2006/table">
            <a:tbl>
              <a:tblPr/>
              <a:tblGrid>
                <a:gridCol w="413089"/>
                <a:gridCol w="4326089"/>
                <a:gridCol w="953289"/>
                <a:gridCol w="1225657"/>
                <a:gridCol w="1190826"/>
              </a:tblGrid>
              <a:tr h="103690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15" marR="90015" marT="889546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90015" marR="90015" marT="64763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90015" marR="90015" marT="395777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г.</a:t>
                      </a:r>
                    </a:p>
                  </a:txBody>
                  <a:tcPr marL="90015" marR="90015" marT="575676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2019 г.</a:t>
                      </a:r>
                    </a:p>
                  </a:txBody>
                  <a:tcPr marL="90015" marR="90015" marT="611655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239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1.</a:t>
                      </a:r>
                    </a:p>
                  </a:txBody>
                  <a:tcPr marL="90015" marR="90015" marT="215880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Поддержании в состоянии постоянной готовности к использованию систем оповещения населения (П -166, КСОАН , ГРАДИЕНТ -128 ОП 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15" marR="90015" marT="251858" marB="467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15" marR="90015" marT="179899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15" marR="90015" marT="179899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15" marR="90015" marT="107941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835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2.</a:t>
                      </a:r>
                    </a:p>
                  </a:txBody>
                  <a:tcPr marL="90015" marR="90015" marT="287837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Снижение количества погибших при ЧС, пожарах и происшествиях на водных объектах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15" marR="90015" marT="215880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90015" marR="90015" marT="179899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15" marR="90015" marT="179899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15" marR="90015" marT="107941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723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3.</a:t>
                      </a:r>
                    </a:p>
                  </a:txBody>
                  <a:tcPr marL="90015" marR="90015" marT="287837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Обучение (повышение квалификации )должностных лиц и специалистов в области ГО и предупреждения  ЧС ОМС на областных курсах в соответствии с регистром подготовки (100 % )от платы </a:t>
                      </a:r>
                    </a:p>
                  </a:txBody>
                  <a:tcPr marL="90015" marR="90015" marT="179899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</a:t>
                      </a:r>
                    </a:p>
                  </a:txBody>
                  <a:tcPr marL="90015" marR="90015" marT="215880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100/2</a:t>
                      </a:r>
                    </a:p>
                  </a:txBody>
                  <a:tcPr marL="90015" marR="90015" marT="179899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100/2</a:t>
                      </a:r>
                    </a:p>
                  </a:txBody>
                  <a:tcPr marL="90015" marR="90015" marT="179899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623289"/>
              </p:ext>
            </p:extLst>
          </p:nvPr>
        </p:nvGraphicFramePr>
        <p:xfrm>
          <a:off x="468313" y="1989138"/>
          <a:ext cx="8107362" cy="3680601"/>
        </p:xfrm>
        <a:graphic>
          <a:graphicData uri="http://schemas.openxmlformats.org/drawingml/2006/table">
            <a:tbl>
              <a:tblPr/>
              <a:tblGrid>
                <a:gridCol w="413008"/>
                <a:gridCol w="4325242"/>
                <a:gridCol w="953102"/>
                <a:gridCol w="1225417"/>
                <a:gridCol w="119059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</a:txBody>
                  <a:tcPr marL="90015" marR="90015" marT="889546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90015" marR="90015" marT="647634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90015" marR="90015" marT="395777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г.</a:t>
                      </a:r>
                    </a:p>
                  </a:txBody>
                  <a:tcPr marL="90015" marR="90015" marT="575676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2019 г.</a:t>
                      </a:r>
                    </a:p>
                  </a:txBody>
                  <a:tcPr marL="90015" marR="90015" marT="611655" marB="467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430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4.</a:t>
                      </a:r>
                    </a:p>
                  </a:txBody>
                  <a:tcPr marL="89998" marR="89998" marT="323990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Обучение неработающего населения </a:t>
                      </a:r>
                    </a:p>
                  </a:txBody>
                  <a:tcPr marL="89998" marR="89998" marT="251991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89998" marR="89998" marT="287990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5500</a:t>
                      </a:r>
                    </a:p>
                  </a:txBody>
                  <a:tcPr marL="89998" marR="89998" marT="287990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5500</a:t>
                      </a:r>
                    </a:p>
                  </a:txBody>
                  <a:tcPr marL="89998" marR="89998" marT="215993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607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5.</a:t>
                      </a:r>
                    </a:p>
                  </a:txBody>
                  <a:tcPr marL="89998" marR="89998" marT="251991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Охват населения при проведении профилактических мероприятий в рамках работы оперативных групп</a:t>
                      </a:r>
                    </a:p>
                  </a:txBody>
                  <a:tcPr marL="89998" marR="89998" marT="143996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89998" marR="89998" marT="143996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2550</a:t>
                      </a:r>
                    </a:p>
                  </a:txBody>
                  <a:tcPr marL="89998" marR="89998" marT="179994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2550</a:t>
                      </a:r>
                    </a:p>
                  </a:txBody>
                  <a:tcPr marL="89998" marR="89998" marT="143996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452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6.</a:t>
                      </a:r>
                    </a:p>
                  </a:txBody>
                  <a:tcPr marL="89998" marR="89998" marT="287990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Создание мест  массового отдыха на водных объектах и организации работы спасательных постов</a:t>
                      </a:r>
                    </a:p>
                  </a:txBody>
                  <a:tcPr marL="89998" marR="89998" marT="35999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9998" marR="89998" marT="287990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9998" marR="89998" marT="251991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9998" marR="89998" marT="251991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45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7.</a:t>
                      </a:r>
                    </a:p>
                  </a:txBody>
                  <a:tcPr marL="89998" marR="89998" marT="395986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Обучения спасателей муниципальных спасательных постов </a:t>
                      </a:r>
                    </a:p>
                  </a:txBody>
                  <a:tcPr marL="89998" marR="89998" marT="107997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89998" marR="89998" marT="251991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9998" marR="89998" marT="179994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9998" marR="89998" marT="179994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45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8.</a:t>
                      </a:r>
                    </a:p>
                  </a:txBody>
                  <a:tcPr marL="89998" marR="89998" marT="395986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Установка информационных стендов и запрещающих знаков в местах массового отдыха на водных объектах</a:t>
                      </a:r>
                    </a:p>
                  </a:txBody>
                  <a:tcPr marL="89998" marR="89998" marT="107997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89998" marR="89998" marT="251991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9998" marR="89998" marT="179994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9998" marR="89998" marT="179994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1125538"/>
            <a:ext cx="8229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73E87"/>
                </a:solidFill>
                <a:latin typeface="Candara" pitchFamily="34" charset="0"/>
              </a:rPr>
              <a:t>                                  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79216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1397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2493737" y="1556792"/>
            <a:ext cx="6335712" cy="863600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41300" dist="139700" dir="8220000" sx="102000" sy="102000" algn="ctr" rotWithShape="0">
              <a:srgbClr val="808080">
                <a:alpha val="59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бюджета(планирование)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3041855" y="2769967"/>
            <a:ext cx="5688012" cy="792163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39700" dist="139700" dir="8460000" algn="ctr" rotWithShape="0">
              <a:srgbClr val="808080">
                <a:alpha val="98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3141437" y="3933825"/>
            <a:ext cx="5688012" cy="866775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14300" dist="190500" dir="8040000" algn="ctr" rotWithShape="0">
              <a:srgbClr val="808080">
                <a:alpha val="95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2493737" y="5229200"/>
            <a:ext cx="6408738" cy="865188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15900" dist="50800" dir="13380000" algn="ctr" rotWithShape="0">
              <a:srgbClr val="808080">
                <a:alpha val="95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финансовый контроль</a:t>
            </a: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" y="3357563"/>
            <a:ext cx="2089150" cy="2211387"/>
          </a:xfrm>
          <a:prstGeom prst="rect">
            <a:avLst/>
          </a:prstGeom>
          <a:noFill/>
          <a:ln>
            <a:noFill/>
          </a:ln>
          <a:effectLst>
            <a:outerShdw blurRad="165100" dist="114300" dir="2700000" algn="ctr" rotWithShape="0">
              <a:srgbClr val="808080">
                <a:alpha val="97000"/>
              </a:srgbClr>
            </a:outerShdw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2372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50825" y="-25400"/>
            <a:ext cx="8445500" cy="12144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туризма муниципального образования Юрьев- Польский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 на 2014-2020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116013" y="1916113"/>
          <a:ext cx="7488237" cy="4618037"/>
        </p:xfrm>
        <a:graphic>
          <a:graphicData uri="http://schemas.openxmlformats.org/drawingml/2006/table">
            <a:tbl>
              <a:tblPr/>
              <a:tblGrid>
                <a:gridCol w="427027"/>
                <a:gridCol w="3165391"/>
                <a:gridCol w="1015575"/>
                <a:gridCol w="1080242"/>
                <a:gridCol w="1800002"/>
              </a:tblGrid>
              <a:tr h="118571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5518" marR="68758" marT="636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ahoma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ahoma" pitchFamily="34" charset="0"/>
                        </a:rPr>
                        <a:t>Наименование показателя (индикатора)</a:t>
                      </a:r>
                    </a:p>
                  </a:txBody>
                  <a:tcPr marL="65518" marR="68758" marT="84023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Единица измерения:</a:t>
                      </a:r>
                    </a:p>
                  </a:txBody>
                  <a:tcPr marL="65518" marR="68758" marT="636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План 2019 г.</a:t>
                      </a:r>
                    </a:p>
                  </a:txBody>
                  <a:tcPr marL="65518" marR="68758" marT="636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Факт 2019 г.</a:t>
                      </a:r>
                    </a:p>
                  </a:txBody>
                  <a:tcPr marL="65518" marR="68758" marT="636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759">
                <a:tc gridSpan="5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Подпрограмма 1. «Наследие»</a:t>
                      </a:r>
                    </a:p>
                  </a:txBody>
                  <a:tcPr marL="65518" marR="68758" marT="28808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09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1.</a:t>
                      </a:r>
                    </a:p>
                  </a:txBody>
                  <a:tcPr marL="65518" marR="68758" marT="1800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36563" algn="l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Число посетителей муниципального музея</a:t>
                      </a:r>
                    </a:p>
                  </a:txBody>
                  <a:tcPr marL="65518" marR="68758" marT="14404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Чел.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5518" marR="68758" marT="1800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39251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5518" marR="68758" marT="21606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41505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5518" marR="68758" marT="25207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505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2.</a:t>
                      </a:r>
                    </a:p>
                  </a:txBody>
                  <a:tcPr marL="65518" marR="68758" marT="25207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36563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Количество предметов музейного фонда муниципального музея</a:t>
                      </a:r>
                    </a:p>
                  </a:txBody>
                  <a:tcPr marL="65518" marR="68758" marT="1800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Ед.</a:t>
                      </a:r>
                    </a:p>
                  </a:txBody>
                  <a:tcPr marL="65518" marR="68758" marT="32409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16420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5518" marR="68758" marT="32409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16497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5518" marR="68758" marT="28808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73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3.</a:t>
                      </a:r>
                    </a:p>
                  </a:txBody>
                  <a:tcPr marL="65518" marR="68758" marT="25207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36563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Количество документов, выданных из фонда посетителям библиотек</a:t>
                      </a:r>
                    </a:p>
                  </a:txBody>
                  <a:tcPr marL="65518" marR="68758" marT="36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Тыс. ед.</a:t>
                      </a:r>
                    </a:p>
                  </a:txBody>
                  <a:tcPr marL="65518" marR="68758" marT="28808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240,4</a:t>
                      </a:r>
                    </a:p>
                  </a:txBody>
                  <a:tcPr marL="65518" marR="68758" marT="28808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240,6</a:t>
                      </a:r>
                    </a:p>
                  </a:txBody>
                  <a:tcPr marL="65518" marR="68758" marT="25207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79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4.</a:t>
                      </a:r>
                    </a:p>
                  </a:txBody>
                  <a:tcPr marL="65518" marR="68758" marT="21606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36563" algn="l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Число посещений муниципальных библиотек</a:t>
                      </a:r>
                    </a:p>
                  </a:txBody>
                  <a:tcPr marL="65518" marR="68758" marT="1800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Чел.</a:t>
                      </a:r>
                    </a:p>
                  </a:txBody>
                  <a:tcPr marL="65518" marR="68758" marT="21606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104363</a:t>
                      </a:r>
                    </a:p>
                  </a:txBody>
                  <a:tcPr marL="65518" marR="68758" marT="1800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104703</a:t>
                      </a:r>
                    </a:p>
                  </a:txBody>
                  <a:tcPr marL="65518" marR="68758" marT="14404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188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5.</a:t>
                      </a:r>
                    </a:p>
                  </a:txBody>
                  <a:tcPr marL="65518" marR="68758" marT="32409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36563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Количество документов муниципальных библиотек</a:t>
                      </a:r>
                    </a:p>
                  </a:txBody>
                  <a:tcPr marL="65518" marR="68758" marT="1800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Ед.</a:t>
                      </a:r>
                    </a:p>
                  </a:txBody>
                  <a:tcPr marL="65518" marR="68758" marT="25207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334720</a:t>
                      </a:r>
                    </a:p>
                  </a:txBody>
                  <a:tcPr marL="65518" marR="68758" marT="36010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321478</a:t>
                      </a:r>
                    </a:p>
                  </a:txBody>
                  <a:tcPr marL="65518" marR="68758" marT="36010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Group 1"/>
          <p:cNvGraphicFramePr>
            <a:graphicFrameLocks noGrp="1"/>
          </p:cNvGraphicFramePr>
          <p:nvPr/>
        </p:nvGraphicFramePr>
        <p:xfrm>
          <a:off x="714375" y="1357313"/>
          <a:ext cx="7931150" cy="4240212"/>
        </p:xfrm>
        <a:graphic>
          <a:graphicData uri="http://schemas.openxmlformats.org/drawingml/2006/table">
            <a:tbl>
              <a:tblPr/>
              <a:tblGrid>
                <a:gridCol w="719138"/>
                <a:gridCol w="3852866"/>
                <a:gridCol w="1000132"/>
                <a:gridCol w="1428760"/>
                <a:gridCol w="930254"/>
              </a:tblGrid>
              <a:tr h="6942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</a:txBody>
                  <a:tcPr marL="28080" marR="2916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28080" marR="29160" marT="36006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28080" marR="29160" marT="32405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г.</a:t>
                      </a:r>
                    </a:p>
                  </a:txBody>
                  <a:tcPr marL="28080" marR="29160" marT="28805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2019 г.</a:t>
                      </a:r>
                    </a:p>
                  </a:txBody>
                  <a:tcPr marL="28080" marR="29160" marT="216039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0816">
                <a:tc gridSpan="5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Подпрограмма 2.Культура и искусство»</a:t>
                      </a:r>
                    </a:p>
                  </a:txBody>
                  <a:tcPr marL="28080" marR="29160" marT="14402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52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8080" marR="291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Количество мероприятий </a:t>
                      </a:r>
                    </a:p>
                  </a:txBody>
                  <a:tcPr marL="28080" marR="29160" marT="25204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28080" marR="29160" marT="32405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3010</a:t>
                      </a:r>
                    </a:p>
                  </a:txBody>
                  <a:tcPr marL="28080" marR="29160" marT="28805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3166</a:t>
                      </a:r>
                    </a:p>
                  </a:txBody>
                  <a:tcPr marL="28080" marR="29160" marT="25204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52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28080" marR="291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Количество зрителей человек</a:t>
                      </a:r>
                    </a:p>
                  </a:txBody>
                  <a:tcPr marL="28080" marR="29160" marT="25204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28080" marR="29160" marT="25204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167812</a:t>
                      </a:r>
                    </a:p>
                  </a:txBody>
                  <a:tcPr marL="28080" marR="29160" marT="28805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180705</a:t>
                      </a:r>
                    </a:p>
                  </a:txBody>
                  <a:tcPr marL="28080" marR="29160" marT="28805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52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28080" marR="291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Количество клубных формирований</a:t>
                      </a:r>
                    </a:p>
                  </a:txBody>
                  <a:tcPr marL="28080" marR="29160" marT="25204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28080" marR="29160" marT="25204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145</a:t>
                      </a:r>
                    </a:p>
                  </a:txBody>
                  <a:tcPr marL="28080" marR="29160" marT="28805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151</a:t>
                      </a:r>
                    </a:p>
                  </a:txBody>
                  <a:tcPr marL="28080" marR="29160" marT="28805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52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28080" marR="291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Число обучающихся </a:t>
                      </a:r>
                    </a:p>
                  </a:txBody>
                  <a:tcPr marL="28080" marR="29160" marT="25204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28080" marR="29160" marT="25204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28080" marR="29160" marT="28805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455</a:t>
                      </a:r>
                    </a:p>
                  </a:txBody>
                  <a:tcPr marL="28080" marR="29160" marT="28805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9151">
                <a:tc gridSpan="5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Подпрограмма 3. «Развитие туризма»</a:t>
                      </a:r>
                    </a:p>
                  </a:txBody>
                  <a:tcPr marL="28080" marR="29160" marT="1800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28080" marR="291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Количество туристов, посетивших район</a:t>
                      </a:r>
                    </a:p>
                  </a:txBody>
                  <a:tcPr marL="28080" marR="29160" marT="25204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28080" marR="29160" marT="25204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32000</a:t>
                      </a:r>
                    </a:p>
                  </a:txBody>
                  <a:tcPr marL="28080" marR="29160" marT="28805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32040</a:t>
                      </a:r>
                    </a:p>
                  </a:txBody>
                  <a:tcPr marL="28080" marR="29160" marT="25204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350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2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28080" marR="291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36563" algn="l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Разработка новых туристических маршрутов</a:t>
                      </a:r>
                    </a:p>
                  </a:txBody>
                  <a:tcPr marL="28080" marR="29160" marT="21603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28080" marR="29160" marT="1800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8080" marR="29160" marT="32405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8080" marR="29160" marT="32405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18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28080" marR="291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Участие в межрегиональных и международных выставках </a:t>
                      </a:r>
                    </a:p>
                  </a:txBody>
                  <a:tcPr marL="28080" marR="29160" marT="28805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28080" marR="29160" marT="28805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8080" marR="29160" marT="28805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8080" marR="29160" marT="28805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650" y="1052513"/>
          <a:ext cx="7859713" cy="5311897"/>
        </p:xfrm>
        <a:graphic>
          <a:graphicData uri="http://schemas.openxmlformats.org/drawingml/2006/table">
            <a:tbl>
              <a:tblPr/>
              <a:tblGrid>
                <a:gridCol w="647700"/>
                <a:gridCol w="3852863"/>
                <a:gridCol w="1000125"/>
                <a:gridCol w="1428750"/>
                <a:gridCol w="930275"/>
              </a:tblGrid>
              <a:tr h="287338"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Подпрограмма 4. Обеспечение условий реализации программы</a:t>
                      </a:r>
                    </a:p>
                  </a:txBody>
                  <a:tcPr marL="28080" marR="291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8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Arial Unicode MS" pitchFamily="34" charset="-128"/>
                        <a:cs typeface="Times New Roman" pitchFamily="16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Arial Unicode MS" pitchFamily="34" charset="-128"/>
                        <a:cs typeface="Times New Roman" pitchFamily="16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8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.</a:t>
                      </a:r>
                    </a:p>
                  </a:txBody>
                  <a:tcPr marL="28080" marR="291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Динамика примерных (индикативных)значений соотношения средней заработной платы работников государственных и муниципальных учреждений культуры ,повышение оплаты труда которая предусмотрена Указам Президента Российской Федерации от 7 мая 2012 года № 597 «О мероприятиях о реализации государственной социальной политики» ,и средней заработной платы во владимирской области </a:t>
                      </a:r>
                    </a:p>
                  </a:txBody>
                  <a:tcPr marL="28080" marR="29160" marT="7199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28080" marR="29160" marT="25197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 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100</a:t>
                      </a:r>
                    </a:p>
                  </a:txBody>
                  <a:tcPr marL="28080" marR="29160" marT="25197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Arial Unicode MS" pitchFamily="34" charset="-128"/>
                        <a:cs typeface="Times New Roman" pitchFamily="16" charset="0"/>
                      </a:endParaRP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101,2</a:t>
                      </a:r>
                    </a:p>
                  </a:txBody>
                  <a:tcPr marL="28080" marR="29160" marT="21598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9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.</a:t>
                      </a:r>
                    </a:p>
                  </a:txBody>
                  <a:tcPr marL="28080" marR="291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Педагогические работники учреждений дополнительного образования детей в сфере культуры (средней заработной плате учителей во владимирской области)</a:t>
                      </a:r>
                    </a:p>
                  </a:txBody>
                  <a:tcPr marL="28080" marR="29160" marT="7199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28080" marR="29160" marT="46627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Arial Unicode MS" pitchFamily="34" charset="-128"/>
                        <a:cs typeface="Times New Roman" pitchFamily="16" charset="0"/>
                      </a:endParaRP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Arial Unicode MS" pitchFamily="34" charset="-128"/>
                        <a:cs typeface="Times New Roman" pitchFamily="16" charset="0"/>
                      </a:endParaRP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100</a:t>
                      </a:r>
                    </a:p>
                  </a:txBody>
                  <a:tcPr marL="28080" marR="29160" marT="21598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Arial Unicode MS" pitchFamily="34" charset="-128"/>
                        <a:cs typeface="Times New Roman" pitchFamily="16" charset="0"/>
                      </a:endParaRP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Arial Unicode MS" pitchFamily="34" charset="-128"/>
                        <a:cs typeface="Times New Roman" pitchFamily="16" charset="0"/>
                      </a:endParaRP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100</a:t>
                      </a:r>
                    </a:p>
                  </a:txBody>
                  <a:tcPr marL="28080" marR="29160" marT="25197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8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0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2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28080" marR="29160" marT="4257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Доля учреждений культуры  ,находящихся в муниципальной собственности ,состояние которых является удовлетворительным ,в общем количестве учреждений культуры и искусства ,находящихся в муниципальной собственности</a:t>
                      </a:r>
                    </a:p>
                  </a:txBody>
                  <a:tcPr marL="28080" marR="29160" marT="1799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28080" marR="29160" marT="21598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61</a:t>
                      </a:r>
                    </a:p>
                  </a:txBody>
                  <a:tcPr marL="28080" marR="29160" marT="1799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62</a:t>
                      </a:r>
                    </a:p>
                  </a:txBody>
                  <a:tcPr marL="28080" marR="29160" marT="1799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7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.</a:t>
                      </a:r>
                    </a:p>
                  </a:txBody>
                  <a:tcPr marL="28080" marR="29160" marT="4257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Сокращение долит устаревших и подлежащих списанию инструментов от общего количества</a:t>
                      </a:r>
                    </a:p>
                  </a:txBody>
                  <a:tcPr marL="28080" marR="29160" marT="1799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28080" marR="29160" marT="21598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33,0</a:t>
                      </a:r>
                    </a:p>
                  </a:txBody>
                  <a:tcPr marL="28080" marR="29160" marT="1799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33,0</a:t>
                      </a:r>
                    </a:p>
                  </a:txBody>
                  <a:tcPr marL="28080" marR="29160" marT="1799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2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.</a:t>
                      </a:r>
                    </a:p>
                  </a:txBody>
                  <a:tcPr marL="28080" marR="29160" marT="4257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Количество посещение библиотек на 1000 тысячу в год </a:t>
                      </a:r>
                    </a:p>
                  </a:txBody>
                  <a:tcPr marL="28080" marR="29160" marT="1799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посещения</a:t>
                      </a:r>
                    </a:p>
                  </a:txBody>
                  <a:tcPr marL="28080" marR="29160" marT="21598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3,7</a:t>
                      </a:r>
                    </a:p>
                  </a:txBody>
                  <a:tcPr marL="28080" marR="29160" marT="1799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3,7</a:t>
                      </a:r>
                    </a:p>
                  </a:txBody>
                  <a:tcPr marL="28080" marR="29160" marT="1799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4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13.</a:t>
                      </a:r>
                    </a:p>
                  </a:txBody>
                  <a:tcPr marL="28080" marR="29160" marT="4257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Количество посещений организаций культуры по отношению к уровню 2010 года.</a:t>
                      </a:r>
                    </a:p>
                  </a:txBody>
                  <a:tcPr marL="28080" marR="29160" marT="1799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28080" marR="29160" marT="21598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113</a:t>
                      </a:r>
                    </a:p>
                  </a:txBody>
                  <a:tcPr marL="28080" marR="29160" marT="1799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113</a:t>
                      </a:r>
                    </a:p>
                  </a:txBody>
                  <a:tcPr marL="28080" marR="29160" marT="17998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4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14.</a:t>
                      </a:r>
                    </a:p>
                  </a:txBody>
                  <a:tcPr marL="28080" marR="29160" marT="4257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Количество посещений учреждений культуры по отношению к уровню 2017 года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6" charset="0"/>
                      </a:endParaRP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6" charset="0"/>
                      </a:endParaRP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101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6" charset="0"/>
                      </a:endParaRP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113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6" charset="0"/>
                      </a:endParaRP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4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15.</a:t>
                      </a:r>
                    </a:p>
                  </a:txBody>
                  <a:tcPr marL="28080" marR="29160" marT="4257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Доля образовательных учреждений сферы культуры, оснащенных современным материально-техническим оборудованием (с учетом детских школ искусств), в общем количестве образовательных учреждений в сфере культуры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6" charset="0"/>
                      </a:endParaRP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6" charset="0"/>
                      </a:endParaRP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100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6" charset="0"/>
                      </a:endParaRP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100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6" charset="0"/>
                      </a:endParaRP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23850" y="0"/>
            <a:ext cx="8424863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сети автомобильных дорог общего пользования местного значения  муниципального образования Юрьев- Польский район на 2017-2021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539750" y="1412875"/>
          <a:ext cx="7920038" cy="3316289"/>
        </p:xfrm>
        <a:graphic>
          <a:graphicData uri="http://schemas.openxmlformats.org/drawingml/2006/table">
            <a:tbl>
              <a:tblPr/>
              <a:tblGrid>
                <a:gridCol w="347715"/>
                <a:gridCol w="3308198"/>
                <a:gridCol w="1508427"/>
                <a:gridCol w="1436374"/>
                <a:gridCol w="1319324"/>
              </a:tblGrid>
              <a:tr h="11159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911969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ahoma" pitchFamily="34" charset="0"/>
                        </a:rPr>
                        <a:t>Наименование показателя (индикатора</a:t>
                      </a: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ahoma" pitchFamily="34" charset="0"/>
                        </a:rPr>
                        <a:t>)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Единица измерения: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План 2019 г.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Факт 2019 г.</a:t>
                      </a:r>
                    </a:p>
                  </a:txBody>
                  <a:tcPr marL="89990" marR="89990" marT="843915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695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1.</a:t>
                      </a:r>
                    </a:p>
                  </a:txBody>
                  <a:tcPr marL="89990" marR="89990" marT="179927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Протяжённость участков автомобильных дорог общего пользования местного значения муниципального образования Юрьев-Польский район, на которых выполняются работы по капитальному ремонту, ремонту и содержанию </a:t>
                      </a:r>
                    </a:p>
                  </a:txBody>
                  <a:tcPr marL="89990" marR="89990" marT="71974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89990" marR="89990" marT="215911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90" marR="89990" marT="215911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9,146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90" marR="89990" marT="215911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93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215911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Осуществление дорожной деятельности на автомобильных дорогах общего пользования местного значения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71974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км</a:t>
                      </a:r>
                    </a:p>
                  </a:txBody>
                  <a:tcPr marL="89990" marR="89990" marT="215911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421,529</a:t>
                      </a:r>
                    </a:p>
                  </a:txBody>
                  <a:tcPr marL="89990" marR="89990" marT="71974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419,929</a:t>
                      </a:r>
                    </a:p>
                  </a:txBody>
                  <a:tcPr marL="89990" marR="89990" marT="107956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40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3.</a:t>
                      </a:r>
                    </a:p>
                  </a:txBody>
                  <a:tcPr marL="89990" marR="89990" marT="215911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Снижение недоремонта сети автомобильных дорог общего пользования местного значения </a:t>
                      </a:r>
                    </a:p>
                  </a:txBody>
                  <a:tcPr marL="89990" marR="89990" marT="71974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</a:txBody>
                  <a:tcPr marL="89990" marR="89990" marT="215911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95,0</a:t>
                      </a:r>
                    </a:p>
                  </a:txBody>
                  <a:tcPr marL="89990" marR="89990" marT="71974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92,2</a:t>
                      </a:r>
                    </a:p>
                  </a:txBody>
                  <a:tcPr marL="89990" marR="89990" marT="107956" marB="467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63" y="360363"/>
            <a:ext cx="8196262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00063" y="0"/>
            <a:ext cx="8175625" cy="12144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«Устойчивое развитие сельских территорий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2014-2017 годы и на период до 2020 года»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Юрьев- Польский район</a:t>
            </a:r>
            <a:b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900113" y="1412875"/>
          <a:ext cx="7345361" cy="3500439"/>
        </p:xfrm>
        <a:graphic>
          <a:graphicData uri="http://schemas.openxmlformats.org/drawingml/2006/table">
            <a:tbl>
              <a:tblPr/>
              <a:tblGrid>
                <a:gridCol w="426065"/>
                <a:gridCol w="2806916"/>
                <a:gridCol w="925414"/>
                <a:gridCol w="1278195"/>
                <a:gridCol w="1908771"/>
              </a:tblGrid>
              <a:tr h="130110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г.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2019г.</a:t>
                      </a:r>
                    </a:p>
                  </a:txBody>
                  <a:tcPr marL="89990" marR="89990" marT="865372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96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Улучшение жилищных условий граждан, проживающих в сельской местности, в том числе: молодых семей и молодых специалистов</a:t>
                      </a: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семей </a:t>
                      </a: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9990" marR="89990" marT="288089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9990" marR="89990" marT="324099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96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Строительство объектов газификации и водоснабжения в сельской местности</a:t>
                      </a: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км.</a:t>
                      </a:r>
                    </a:p>
                  </a:txBody>
                  <a:tcPr marL="89990" marR="89990" marT="216067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14,822</a:t>
                      </a:r>
                    </a:p>
                  </a:txBody>
                  <a:tcPr marL="89990" marR="89990" marT="288089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14,823</a:t>
                      </a:r>
                    </a:p>
                  </a:txBody>
                  <a:tcPr marL="89990" marR="89990" marT="324099" marB="468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92113" y="4763"/>
            <a:ext cx="8283575" cy="111918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«Комплексные меры противодействия злоупотреблению наркотиками и их незаконному обороту на территории муниципального образования  Юрьев- Польский район на 2017-2020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392113" y="1123950"/>
          <a:ext cx="8324850" cy="5310188"/>
        </p:xfrm>
        <a:graphic>
          <a:graphicData uri="http://schemas.openxmlformats.org/drawingml/2006/table">
            <a:tbl>
              <a:tblPr/>
              <a:tblGrid>
                <a:gridCol w="441941"/>
                <a:gridCol w="4574364"/>
                <a:gridCol w="965185"/>
                <a:gridCol w="1078101"/>
                <a:gridCol w="1265259"/>
              </a:tblGrid>
              <a:tr h="87453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240" marR="39240" marT="46618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39240" marR="39240" marT="53983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39240" marR="39240" marT="512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9240" marR="39240" marT="512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2019 г.</a:t>
                      </a:r>
                    </a:p>
                  </a:txBody>
                  <a:tcPr marL="39240" marR="39240" marT="512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269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9240" marR="39240" marT="14396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449263" rtl="0" eaLnBrk="1" fontAlgn="base" latinLnBrk="0" hangingPunct="1">
                        <a:lnSpc>
                          <a:spcPct val="5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Общее количество зарегистрированных преступлений</a:t>
                      </a:r>
                    </a:p>
                    <a:p>
                      <a:pPr marL="31750" marR="0" lvl="0" indent="0" algn="just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240" marR="39240" marT="2519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39240" marR="39240" marT="17994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446</a:t>
                      </a:r>
                    </a:p>
                  </a:txBody>
                  <a:tcPr marL="39240" marR="39240" marT="7198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336</a:t>
                      </a:r>
                    </a:p>
                  </a:txBody>
                  <a:tcPr marL="39240" marR="39240" marT="3598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011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39240" marR="392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Количество несовершеннолетних потребителей наркотических средств и психотропных веществ </a:t>
                      </a:r>
                    </a:p>
                    <a:p>
                      <a:pPr marL="31750" marR="0" lvl="0" indent="0" algn="just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9240" marR="39240" marT="10796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39240" marR="39240" marT="14396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240" marR="39240" marT="3598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240" marR="39240" marT="7198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29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39240" marR="39240" marT="21593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-11113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Число потребителей наркотических средств и психотропных веществ, состоящих на учете в учреждениях здравоохранения</a:t>
                      </a:r>
                    </a:p>
                    <a:p>
                      <a:pPr marL="31750" marR="0" lvl="0" indent="-11113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240" marR="39240" marT="7198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Чел.</a:t>
                      </a:r>
                    </a:p>
                  </a:txBody>
                  <a:tcPr marL="39240" marR="39240" marT="17994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9240" marR="39240" marT="21593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9240" marR="39240" marT="21593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43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39240" marR="39240" marT="17994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-11113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Число больных с установленным диагнозом «Наркомания» ,состоящих на учете в органах здравоохранения</a:t>
                      </a:r>
                    </a:p>
                    <a:p>
                      <a:pPr marL="31750" marR="0" lvl="0" indent="-11113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240" marR="39240" marT="17994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39240" marR="39240" marT="14396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240" marR="39240" marT="21593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240" marR="39240" marT="21593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2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9240" marR="39240" marT="14396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31750" algn="l"/>
                          <a:tab pos="477838" algn="l"/>
                          <a:tab pos="928688" algn="l"/>
                          <a:tab pos="1377950" algn="l"/>
                          <a:tab pos="1828800" algn="l"/>
                          <a:tab pos="2274888" algn="l"/>
                          <a:tab pos="2724150" algn="l"/>
                          <a:tab pos="3175000" algn="l"/>
                          <a:tab pos="3624263" algn="l"/>
                          <a:tab pos="4075113" algn="l"/>
                          <a:tab pos="4521200" algn="l"/>
                          <a:tab pos="4970463" algn="l"/>
                          <a:tab pos="5421313" algn="l"/>
                          <a:tab pos="5870575" algn="l"/>
                          <a:tab pos="6321425" algn="l"/>
                          <a:tab pos="6767513" algn="l"/>
                          <a:tab pos="7216775" algn="l"/>
                          <a:tab pos="7667625" algn="l"/>
                          <a:tab pos="8116888" algn="l"/>
                          <a:tab pos="8562975" algn="l"/>
                          <a:tab pos="9013825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Количество наркотических средств и психотропных веществ, изъятых из незаконного оборота к показателям  </a:t>
                      </a:r>
                    </a:p>
                  </a:txBody>
                  <a:tcPr marL="39240" marR="39240" marT="3598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гр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9240" marR="39240" marT="3598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1011</a:t>
                      </a:r>
                    </a:p>
                  </a:txBody>
                  <a:tcPr marL="39240" marR="39240" marT="14396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1032</a:t>
                      </a:r>
                    </a:p>
                  </a:txBody>
                  <a:tcPr marL="39240" marR="39240" marT="10796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66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9240" marR="39240" marT="2519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количество профилактических мероприятий антинаркотической направленности;</a:t>
                      </a:r>
                    </a:p>
                    <a:p>
                      <a:pPr marL="3175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240" marR="39240" marT="3598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39240" marR="39240" marT="7198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194</a:t>
                      </a:r>
                    </a:p>
                  </a:txBody>
                  <a:tcPr marL="39240" marR="39240" marT="17994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203</a:t>
                      </a:r>
                    </a:p>
                  </a:txBody>
                  <a:tcPr marL="39240" marR="39240" marT="17994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43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9240" marR="39240" marT="21593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449263" rtl="0" eaLnBrk="1" fontAlgn="base" latinLnBrk="0" hangingPunct="1">
                        <a:lnSpc>
                          <a:spcPct val="5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-количество публикаций в СМИ;</a:t>
                      </a:r>
                    </a:p>
                    <a:p>
                      <a:pPr marL="31750" marR="0" lvl="0" indent="0" algn="l" defTabSz="449263" rtl="0" eaLnBrk="1" fontAlgn="base" latinLnBrk="0" hangingPunct="1">
                        <a:lnSpc>
                          <a:spcPct val="5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240" marR="39240" marT="2519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39240" marR="39240" marT="28791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9240" marR="39240" marT="2519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39240" marR="39240" marT="2519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250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9240" marR="39240" marT="2519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-количество изданий в МУК «Юрьев-Польская ЦБС» по проблемам наркомании</a:t>
                      </a:r>
                    </a:p>
                    <a:p>
                      <a:pPr marL="3175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240" marR="39240" marT="10796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39240" marR="39240" marT="21593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196</a:t>
                      </a:r>
                    </a:p>
                  </a:txBody>
                  <a:tcPr marL="39240" marR="39240" marT="7198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203</a:t>
                      </a:r>
                    </a:p>
                  </a:txBody>
                  <a:tcPr marL="39240" marR="39240" marT="14396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2588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82588" y="0"/>
            <a:ext cx="8372475" cy="10525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общественного порядка и профилактика правонарушений на территории  муниципального образования Юрьев-Польский район 2017-2020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550863" y="1363663"/>
          <a:ext cx="8074025" cy="4945064"/>
        </p:xfrm>
        <a:graphic>
          <a:graphicData uri="http://schemas.openxmlformats.org/drawingml/2006/table">
            <a:tbl>
              <a:tblPr/>
              <a:tblGrid>
                <a:gridCol w="428625"/>
                <a:gridCol w="4286283"/>
                <a:gridCol w="746389"/>
                <a:gridCol w="1385591"/>
                <a:gridCol w="1227137"/>
              </a:tblGrid>
              <a:tr h="101555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240" marR="39240" marT="46623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39240" marR="39240" marT="5399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39240" marR="39240" marT="51263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9240" marR="39240" marT="51263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2019 г.</a:t>
                      </a:r>
                    </a:p>
                  </a:txBody>
                  <a:tcPr marL="39240" marR="39240" marT="51263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723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9240" marR="39240" marT="14397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Общее количество зарегистрированных преступлений на территории района </a:t>
                      </a:r>
                    </a:p>
                  </a:txBody>
                  <a:tcPr marL="39240" marR="39240" marT="2519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39240" marR="39240" marT="17996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459</a:t>
                      </a:r>
                    </a:p>
                  </a:txBody>
                  <a:tcPr marL="39240" marR="39240" marT="7198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336</a:t>
                      </a:r>
                    </a:p>
                  </a:txBody>
                  <a:tcPr marL="39240" marR="3924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547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39240" marR="392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Число тяжких и особо тяжких преступлений в общем массиве преступлений</a:t>
                      </a:r>
                    </a:p>
                  </a:txBody>
                  <a:tcPr marL="39240" marR="39240" marT="10798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39240" marR="39240" marT="14397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39240" marR="3924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39240" marR="39240" marT="7198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694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39240" marR="39240" marT="21596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-11113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Количество преступлений, совершенных несовершеннолетними или при их участии</a:t>
                      </a:r>
                    </a:p>
                  </a:txBody>
                  <a:tcPr marL="39240" marR="39240" marT="7198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39240" marR="39240" marT="17996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39240" marR="39240" marT="21596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39240" marR="39240" marT="21596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55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39240" marR="39240" marT="17996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-11113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преступлений, совершенных раннее судимыми лицами</a:t>
                      </a:r>
                    </a:p>
                  </a:txBody>
                  <a:tcPr marL="39240" marR="39240" marT="17996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9240" marR="39240" marT="14397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54,4</a:t>
                      </a:r>
                    </a:p>
                  </a:txBody>
                  <a:tcPr marL="39240" marR="39240" marT="21596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66,8</a:t>
                      </a:r>
                    </a:p>
                  </a:txBody>
                  <a:tcPr marL="39240" marR="39240" marT="21596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0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39240" marR="39240" marT="2519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-11113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Удельный вес преступлений ,совершенных в состоянии алкогольного опьянения</a:t>
                      </a:r>
                    </a:p>
                  </a:txBody>
                  <a:tcPr marL="39240" marR="39240" marT="7198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9240" marR="3924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46,2</a:t>
                      </a:r>
                    </a:p>
                  </a:txBody>
                  <a:tcPr marL="39240" marR="39240" marT="7198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39240" marR="39240" marT="7198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27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39240" marR="39240" marT="14397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31750" algn="l"/>
                          <a:tab pos="477838" algn="l"/>
                          <a:tab pos="928688" algn="l"/>
                          <a:tab pos="1377950" algn="l"/>
                          <a:tab pos="1828800" algn="l"/>
                          <a:tab pos="2274888" algn="l"/>
                          <a:tab pos="2724150" algn="l"/>
                          <a:tab pos="3175000" algn="l"/>
                          <a:tab pos="3624263" algn="l"/>
                          <a:tab pos="4075113" algn="l"/>
                          <a:tab pos="4521200" algn="l"/>
                          <a:tab pos="4970463" algn="l"/>
                          <a:tab pos="5421313" algn="l"/>
                          <a:tab pos="5870575" algn="l"/>
                          <a:tab pos="6321425" algn="l"/>
                          <a:tab pos="6767513" algn="l"/>
                          <a:tab pos="7216775" algn="l"/>
                          <a:tab pos="7667625" algn="l"/>
                          <a:tab pos="8116888" algn="l"/>
                          <a:tab pos="8562975" algn="l"/>
                          <a:tab pos="9013825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Число выявленных преступлений антикоррупционного законодательства</a:t>
                      </a:r>
                    </a:p>
                  </a:txBody>
                  <a:tcPr marL="39240" marR="3924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39240" marR="3924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240" marR="39240" marT="14397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240" marR="39240" marT="10798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7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39240" marR="39240" marT="2519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Число преступлений, совершенных на улице и в других общественных местах </a:t>
                      </a:r>
                    </a:p>
                  </a:txBody>
                  <a:tcPr marL="39240" marR="39240" marT="3599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39240" marR="39240" marT="7198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39240" marR="39240" marT="17996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39240" marR="39240" marT="17996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723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39240" marR="39240" marT="21596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1750" algn="l"/>
                          <a:tab pos="479425" algn="l"/>
                          <a:tab pos="928688" algn="l"/>
                          <a:tab pos="1377950" algn="l"/>
                          <a:tab pos="1827213" algn="l"/>
                          <a:tab pos="2276475" algn="l"/>
                          <a:tab pos="2725738" algn="l"/>
                          <a:tab pos="3175000" algn="l"/>
                          <a:tab pos="3624263" algn="l"/>
                          <a:tab pos="4073525" algn="l"/>
                          <a:tab pos="4522788" algn="l"/>
                          <a:tab pos="4972050" algn="l"/>
                          <a:tab pos="5421313" algn="l"/>
                          <a:tab pos="5870575" algn="l"/>
                          <a:tab pos="6319838" algn="l"/>
                          <a:tab pos="6769100" algn="l"/>
                          <a:tab pos="7218363" algn="l"/>
                          <a:tab pos="7667625" algn="l"/>
                          <a:tab pos="8116888" algn="l"/>
                          <a:tab pos="8566150" algn="l"/>
                          <a:tab pos="901541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Сокращение количества жалоб на действия (бездействия ) должностных лиц в сфере обеспечения безопасности</a:t>
                      </a:r>
                    </a:p>
                  </a:txBody>
                  <a:tcPr marL="39240" marR="39240" marT="2519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39240" marR="39240" marT="287946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39240" marR="39240" marT="2519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39240" marR="39240" marT="25195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714375" y="1357313"/>
          <a:ext cx="7715251" cy="4303713"/>
        </p:xfrm>
        <a:graphic>
          <a:graphicData uri="http://schemas.openxmlformats.org/drawingml/2006/table">
            <a:tbl>
              <a:tblPr/>
              <a:tblGrid>
                <a:gridCol w="483665"/>
                <a:gridCol w="3642791"/>
                <a:gridCol w="837843"/>
                <a:gridCol w="1253210"/>
                <a:gridCol w="1497742"/>
              </a:tblGrid>
              <a:tr h="113979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65520" marR="68760" marT="63687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ahoma" pitchFamily="34" charset="0"/>
                        </a:rPr>
                        <a:t>Наименование показателя (индикатора)</a:t>
                      </a:r>
                    </a:p>
                  </a:txBody>
                  <a:tcPr marL="65520" marR="68760" marT="84007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Единица измерения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5520" marR="68760" marT="63687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План 2019 г.</a:t>
                      </a:r>
                    </a:p>
                  </a:txBody>
                  <a:tcPr marL="65520" marR="68760" marT="63687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Факт 2019 г.</a:t>
                      </a:r>
                    </a:p>
                  </a:txBody>
                  <a:tcPr marL="65520" marR="68760" marT="63687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466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65520" marR="68760" marT="25202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36563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Общее количество правонарушений террористической , экстремистской направленности, зарегистрированных на территории района </a:t>
                      </a:r>
                    </a:p>
                  </a:txBody>
                  <a:tcPr marL="65520" marR="68760" marT="3600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Ед.</a:t>
                      </a:r>
                    </a:p>
                  </a:txBody>
                  <a:tcPr marL="65520" marR="68760" marT="28803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65520" marR="68760" marT="28803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65520" marR="68760" marT="25202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423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65520" marR="68760" marT="2160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36563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Общее количество информационно пропагандистских мероприятий по разъяснению сущности терроризма и его общественной опасности, а так же по формированию граждан неприятия идеология терроризма </a:t>
                      </a:r>
                    </a:p>
                  </a:txBody>
                  <a:tcPr marL="65520" marR="68760" marT="18001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Ед.</a:t>
                      </a:r>
                    </a:p>
                  </a:txBody>
                  <a:tcPr marL="65520" marR="68760" marT="2160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144</a:t>
                      </a:r>
                    </a:p>
                  </a:txBody>
                  <a:tcPr marL="65520" marR="68760" marT="18001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152</a:t>
                      </a:r>
                    </a:p>
                  </a:txBody>
                  <a:tcPr marL="65520" marR="68760" marT="14401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501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65520" marR="68760" marT="32403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36563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04875" algn="l"/>
                          <a:tab pos="1354138" algn="l"/>
                          <a:tab pos="1803400" algn="l"/>
                          <a:tab pos="2252663" algn="l"/>
                          <a:tab pos="2701925" algn="l"/>
                          <a:tab pos="3151188" algn="l"/>
                          <a:tab pos="3600450" algn="l"/>
                          <a:tab pos="4049713" algn="l"/>
                          <a:tab pos="4498975" algn="l"/>
                          <a:tab pos="4948238" algn="l"/>
                          <a:tab pos="5397500" algn="l"/>
                          <a:tab pos="5846763" algn="l"/>
                          <a:tab pos="6296025" algn="l"/>
                          <a:tab pos="6745288" algn="l"/>
                          <a:tab pos="7194550" algn="l"/>
                          <a:tab pos="7643813" algn="l"/>
                          <a:tab pos="8093075" algn="l"/>
                          <a:tab pos="8542338" algn="l"/>
                          <a:tab pos="8991600" algn="l"/>
                          <a:tab pos="94408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Общее количество распространенных информационных материалов ,печатной продукции антитеррористической ,антиэкстремисской направленности</a:t>
                      </a:r>
                    </a:p>
                  </a:txBody>
                  <a:tcPr marL="65520" marR="68760" marT="18001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Ед.</a:t>
                      </a:r>
                    </a:p>
                  </a:txBody>
                  <a:tcPr marL="65520" marR="68760" marT="252027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21</a:t>
                      </a:r>
                    </a:p>
                  </a:txBody>
                  <a:tcPr marL="65520" marR="68760" marT="36003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31</a:t>
                      </a:r>
                    </a:p>
                  </a:txBody>
                  <a:tcPr marL="65520" marR="68760" marT="36003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3850" y="0"/>
            <a:ext cx="8351838" cy="12144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терроризма и экстремизма, а также минимизации и (или) ликвидации последствий проявлений терроризма и экстремизма на территории муниципального образования Юрьев-Польский район 2017-2020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755650" y="0"/>
            <a:ext cx="7993063" cy="10525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агропромышленного комплекса муниципального образования Юрьев-Польский район 2014 -2020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2"/>
          <p:cNvGraphicFramePr>
            <a:graphicFrameLocks noGrp="1"/>
          </p:cNvGraphicFramePr>
          <p:nvPr/>
        </p:nvGraphicFramePr>
        <p:xfrm>
          <a:off x="760413" y="1052513"/>
          <a:ext cx="7969250" cy="4864103"/>
        </p:xfrm>
        <a:graphic>
          <a:graphicData uri="http://schemas.openxmlformats.org/drawingml/2006/table">
            <a:tbl>
              <a:tblPr/>
              <a:tblGrid>
                <a:gridCol w="720725"/>
                <a:gridCol w="4776788"/>
                <a:gridCol w="931862"/>
                <a:gridCol w="655638"/>
                <a:gridCol w="884237"/>
              </a:tblGrid>
              <a:tr h="5000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Наименование показателей (индикатора)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Единица измерения 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План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2019 г.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Факт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2019 г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00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1.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Рентабельность сельскохозяйственных организациях</a:t>
                      </a:r>
                    </a:p>
                  </a:txBody>
                  <a:tcPr marL="90000" marR="90000" marT="53781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11,7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14,4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835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2.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Среднемесячная номинальная заработная плата в сельском хозяйстве (по сельскохозяйственным организациям, неотносящимся к субъектам малого предпринимательства)</a:t>
                      </a:r>
                    </a:p>
                  </a:txBody>
                  <a:tcPr marL="90000" marR="90000" marT="53781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Руб.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19000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31362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09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3.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Производство продукции растениеводства хозяйства всех категорий : зерновые и зернобобовые </a:t>
                      </a:r>
                    </a:p>
                  </a:txBody>
                  <a:tcPr marL="90000" marR="90000" marT="53781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Тыс.т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52,6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66,1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864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4.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картофель</a:t>
                      </a:r>
                    </a:p>
                  </a:txBody>
                  <a:tcPr marL="90000" marR="90000" marT="53781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Тыс.т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20,5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9,9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0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5.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овощи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Тыс.т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10,14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5,2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08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6.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Вовлечение неиспользуемых земель сельскохозяйственный оборот</a:t>
                      </a:r>
                    </a:p>
                  </a:txBody>
                  <a:tcPr marL="90000" marR="90000" marT="53781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Тыс.га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0,8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868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7.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Производство скота и птицы на убой в хозяйствах всех категорий (в живом весе)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Тыс.т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4020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4200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29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8.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Производства молока всех категорий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Тыс.т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89197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102875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0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9.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Производство масла сливочного 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т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1271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3100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590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10.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Количество крестьянских, фермерских хозяйств ,осуществляющих производственно-хозяйственную деятельность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Ед.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18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26</a:t>
                      </a:r>
                    </a:p>
                  </a:txBody>
                  <a:tcPr marL="90000" marR="90000" marT="5441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Group 1"/>
          <p:cNvGraphicFramePr>
            <a:graphicFrameLocks noGrp="1"/>
          </p:cNvGraphicFramePr>
          <p:nvPr/>
        </p:nvGraphicFramePr>
        <p:xfrm>
          <a:off x="488950" y="1341438"/>
          <a:ext cx="8042275" cy="3629024"/>
        </p:xfrm>
        <a:graphic>
          <a:graphicData uri="http://schemas.openxmlformats.org/drawingml/2006/table">
            <a:tbl>
              <a:tblPr/>
              <a:tblGrid>
                <a:gridCol w="403152"/>
                <a:gridCol w="4758787"/>
                <a:gridCol w="1080126"/>
                <a:gridCol w="936109"/>
                <a:gridCol w="864101"/>
              </a:tblGrid>
              <a:tr h="5000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2019 г.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599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11.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Площадь земельных участков, оформленных в собственность КФХ</a:t>
                      </a:r>
                    </a:p>
                  </a:txBody>
                  <a:tcPr marL="0" marR="0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га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01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12.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Количество построенных или реконструированных (модернизированных )КФХ</a:t>
                      </a:r>
                    </a:p>
                  </a:txBody>
                  <a:tcPr marL="0" marR="0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Ед.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01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13.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Количество приобретенных сельскохозяйственной техники, транспорта оборудования КФХ</a:t>
                      </a:r>
                    </a:p>
                  </a:txBody>
                  <a:tcPr marL="0" marR="0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00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14.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Численность поголовья коров КФХ и ЛПХ</a:t>
                      </a:r>
                    </a:p>
                  </a:txBody>
                  <a:tcPr marL="0" marR="0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383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425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00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15.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Численность пчелосемей КФХ и ЛПХ</a:t>
                      </a:r>
                    </a:p>
                  </a:txBody>
                  <a:tcPr marL="0" marR="0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730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1622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80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16.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Приобретение новой техники сельскохозяйственными  товаропроизводителями всех форм собственности (включая ЛПХ ):тракторы </a:t>
                      </a:r>
                    </a:p>
                  </a:txBody>
                  <a:tcPr marL="0" marR="0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695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17.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Зерноуборочные комбайны </a:t>
                      </a:r>
                    </a:p>
                  </a:txBody>
                  <a:tcPr marL="0" marR="0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0156" marR="20156" marT="3599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5613" y="-3175"/>
            <a:ext cx="8229600" cy="7477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Территориальное деление муниципального образования Юрьев-Польский район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309688"/>
            <a:ext cx="5233987" cy="54229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393700" dist="279400" dir="2700000" sx="97000" sy="97000" algn="ctr" rotWithShape="0">
              <a:srgbClr val="808080">
                <a:alpha val="66000"/>
              </a:srgbClr>
            </a:outerShdw>
          </a:effectLst>
          <a:extLst/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2266950"/>
            <a:ext cx="2305050" cy="9271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6021388"/>
            <a:ext cx="230346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981075"/>
            <a:ext cx="230346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19475"/>
            <a:ext cx="230346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3320" name="AutoShape 7"/>
          <p:cNvCxnSpPr>
            <a:cxnSpLocks noChangeShapeType="1"/>
          </p:cNvCxnSpPr>
          <p:nvPr/>
        </p:nvCxnSpPr>
        <p:spPr bwMode="auto">
          <a:xfrm flipH="1">
            <a:off x="1979613" y="3767138"/>
            <a:ext cx="2781300" cy="30162"/>
          </a:xfrm>
          <a:prstGeom prst="straightConnector1">
            <a:avLst/>
          </a:prstGeom>
          <a:noFill/>
          <a:ln w="28440" cap="sq">
            <a:solidFill>
              <a:srgbClr val="FFC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1" name="AutoShape 8"/>
          <p:cNvCxnSpPr>
            <a:cxnSpLocks noChangeShapeType="1"/>
          </p:cNvCxnSpPr>
          <p:nvPr/>
        </p:nvCxnSpPr>
        <p:spPr bwMode="auto">
          <a:xfrm flipH="1" flipV="1">
            <a:off x="2714625" y="1646238"/>
            <a:ext cx="1903413" cy="1914525"/>
          </a:xfrm>
          <a:prstGeom prst="straightConnector1">
            <a:avLst/>
          </a:prstGeom>
          <a:noFill/>
          <a:ln w="28440" cap="sq">
            <a:solidFill>
              <a:srgbClr val="FFC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AutoShape 9"/>
          <p:cNvCxnSpPr>
            <a:cxnSpLocks noChangeShapeType="1"/>
          </p:cNvCxnSpPr>
          <p:nvPr/>
        </p:nvCxnSpPr>
        <p:spPr bwMode="auto">
          <a:xfrm flipV="1">
            <a:off x="5241925" y="2716213"/>
            <a:ext cx="1346200" cy="844550"/>
          </a:xfrm>
          <a:prstGeom prst="straightConnector1">
            <a:avLst/>
          </a:prstGeom>
          <a:noFill/>
          <a:ln w="28440" cap="sq">
            <a:solidFill>
              <a:srgbClr val="FFC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AutoShape 10"/>
          <p:cNvCxnSpPr>
            <a:cxnSpLocks noChangeShapeType="1"/>
          </p:cNvCxnSpPr>
          <p:nvPr/>
        </p:nvCxnSpPr>
        <p:spPr bwMode="auto">
          <a:xfrm>
            <a:off x="5024438" y="4035425"/>
            <a:ext cx="1728787" cy="2160588"/>
          </a:xfrm>
          <a:prstGeom prst="straightConnector1">
            <a:avLst/>
          </a:prstGeom>
          <a:noFill/>
          <a:ln w="28440" cap="sq">
            <a:solidFill>
              <a:srgbClr val="FFC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4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3519488"/>
            <a:ext cx="23034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640763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Group 1"/>
          <p:cNvGraphicFramePr>
            <a:graphicFrameLocks noGrp="1"/>
          </p:cNvGraphicFramePr>
          <p:nvPr/>
        </p:nvGraphicFramePr>
        <p:xfrm>
          <a:off x="323850" y="620713"/>
          <a:ext cx="8585200" cy="4608512"/>
        </p:xfrm>
        <a:graphic>
          <a:graphicData uri="http://schemas.openxmlformats.org/drawingml/2006/table">
            <a:tbl>
              <a:tblPr/>
              <a:tblGrid>
                <a:gridCol w="331787"/>
                <a:gridCol w="5008562"/>
                <a:gridCol w="873125"/>
                <a:gridCol w="1059334"/>
                <a:gridCol w="1312392"/>
              </a:tblGrid>
              <a:tr h="41915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2019 г.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68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18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Кормоуборочные комбайны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8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19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Удельный вес организации осуществляющих технологические инновации в сельском хозяйстве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9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Количество молодых специалистов пришедших на работу в сельское хозяйство 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064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руководителей главных специалистов в сельскохозяйственных организациях в их общем числе ,имеющих высшее профессиональное образование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2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руководителей главных специалистов в сельскохозяйственных организациях в их общем числе ,прошедших переподготовку и повышение квалификации 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1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субсидируемых инвестиционных кредитов займов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53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субсидируемых краткосрочных кредитов (займов)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510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74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Объемы субсидируемых кредитов (займов), взятых МФХ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Млн .руб.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37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26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застрахованных посевных площадей в общей посевной площади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4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27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застрахованных голов  сельскохозяйственных животных в их общем поголовье 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443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28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Сохранение существующих уровня участия района в реализации программы 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1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29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Производство товаров рыбы и производство рыбоподачного материала 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20" marR="18720" marT="7201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388" y="336550"/>
            <a:ext cx="8640762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Group 1"/>
          <p:cNvGraphicFramePr>
            <a:graphicFrameLocks noGrp="1"/>
          </p:cNvGraphicFramePr>
          <p:nvPr/>
        </p:nvGraphicFramePr>
        <p:xfrm>
          <a:off x="323850" y="620713"/>
          <a:ext cx="8351838" cy="2332037"/>
        </p:xfrm>
        <a:graphic>
          <a:graphicData uri="http://schemas.openxmlformats.org/drawingml/2006/table">
            <a:tbl>
              <a:tblPr/>
              <a:tblGrid>
                <a:gridCol w="331756"/>
                <a:gridCol w="5008101"/>
                <a:gridCol w="873045"/>
                <a:gridCol w="1059237"/>
                <a:gridCol w="1079699"/>
              </a:tblGrid>
              <a:tr h="41910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г.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2019 г.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6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30.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Сохранение размера посевных площадей зерновых, зернобобовых и кормовых культур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га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62,8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65,4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80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31.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Валовый сбор картофеля в сельскохозяйственных организациях, КФХ, включая ИП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2469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32.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произведенного семенного картофеля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059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33.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Валовый сбор овощей открытого грунта в сельскохозяйственных организациях, КФХ, включая ИП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8200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2708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6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34.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Производство молока в сельскохозяйственных организациях, КФХ, включая ИП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89300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102067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718" marR="18718" marT="72001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23850" y="0"/>
            <a:ext cx="8351838" cy="12144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«Содействие развитию малого и среднего предпринимательства и потребительской кооперации муниципального образования Юрьев-Польский район на 2017-2019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143000" y="1785938"/>
          <a:ext cx="6842125" cy="3055937"/>
        </p:xfrm>
        <a:graphic>
          <a:graphicData uri="http://schemas.openxmlformats.org/drawingml/2006/table">
            <a:tbl>
              <a:tblPr/>
              <a:tblGrid>
                <a:gridCol w="396875"/>
                <a:gridCol w="3032125"/>
                <a:gridCol w="1152128"/>
                <a:gridCol w="1008112"/>
                <a:gridCol w="1252885"/>
              </a:tblGrid>
              <a:tr h="12473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0" marR="90000" marT="86529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90000" marR="90000" marT="86529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90000" marR="90000" marT="86529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г.</a:t>
                      </a:r>
                    </a:p>
                  </a:txBody>
                  <a:tcPr marL="90000" marR="90000" marT="86529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2019 г.</a:t>
                      </a:r>
                    </a:p>
                  </a:txBody>
                  <a:tcPr marL="90000" marR="90000" marT="865290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43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0000" marR="90000" marT="21604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Прирост субъектов малого и среднего предпринимательства , осуществляющих деятельность на территории Юрьев-Польский района</a:t>
                      </a:r>
                    </a:p>
                  </a:txBody>
                  <a:tcPr marL="90000" marR="90000" marT="21604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21604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288061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0,79</a:t>
                      </a:r>
                    </a:p>
                  </a:txBody>
                  <a:tcPr marL="90000" marR="90000" marT="324069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422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0000" marR="90000" marT="288061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Прирост оборота продукции и услуг, производимых малыми предприятиями, в том числе микро предприятиями, индивидуальными предпринимателями</a:t>
                      </a:r>
                    </a:p>
                  </a:txBody>
                  <a:tcPr marL="90000" marR="90000" marT="36008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288061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180039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0,87</a:t>
                      </a:r>
                    </a:p>
                  </a:txBody>
                  <a:tcPr marL="90000" marR="90000" marT="21604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23850" y="0"/>
            <a:ext cx="8351838" cy="12144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информатизации администрации МО Юрьев-Польский район на 2017-2019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746125" y="1628775"/>
          <a:ext cx="7793037" cy="3600451"/>
        </p:xfrm>
        <a:graphic>
          <a:graphicData uri="http://schemas.openxmlformats.org/drawingml/2006/table">
            <a:tbl>
              <a:tblPr/>
              <a:tblGrid>
                <a:gridCol w="336550"/>
                <a:gridCol w="3138487"/>
                <a:gridCol w="998538"/>
                <a:gridCol w="1377950"/>
                <a:gridCol w="1941512"/>
              </a:tblGrid>
              <a:tr h="45140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 2019 г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05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1.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Обеспечение рабочих мест специалистов администрации лицензионными и /или свободными ПО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91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Переход на технологию передачи данных по локальной сети со скоростью 1 г.бит/секунду ,приведение ЛВС в соответствии требований технических нормативов и принципов защиты информации 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706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Оснащение администрации компьютерной и организационной технике, замена по необходимости 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4.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Приведение нормативной документации в соответствие с действующим законодательством 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5.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Разработка внедрение и наполнение контентом нового официального сайта администрации 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959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6.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Обеспечение защиты информации 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36007" marB="468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746125" y="1700213"/>
          <a:ext cx="7642226" cy="2671762"/>
        </p:xfrm>
        <a:graphic>
          <a:graphicData uri="http://schemas.openxmlformats.org/drawingml/2006/table">
            <a:tbl>
              <a:tblPr/>
              <a:tblGrid>
                <a:gridCol w="336514"/>
                <a:gridCol w="3138153"/>
                <a:gridCol w="998431"/>
                <a:gridCol w="1377804"/>
                <a:gridCol w="1791324"/>
              </a:tblGrid>
              <a:tr h="42875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 2019 г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005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1.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Количество муниципальных нормативных правовых актов ,принятых в развитие федерального и областного законодательства по вопросам муниципальной службы 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075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должностей муниципальной службы, замещенных в результате приведенного конкурса 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44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Количество приведенных обучающих семинаров с муниципальными служащими 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075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Количество проведенных конкурсов «Лучший муниципальный служащий во Владимирской области» в 1 этап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9990" marR="89990" marT="36018" marB="468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23850" y="0"/>
            <a:ext cx="8351838" cy="12144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муниципальной службы муниципального образования Юрьев-Польский район 2017-2019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23850" y="0"/>
            <a:ext cx="8351838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территории Юрьев- Польского района документами территориального планирования 2017-2019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725488" y="1928813"/>
          <a:ext cx="7793037" cy="1631949"/>
        </p:xfrm>
        <a:graphic>
          <a:graphicData uri="http://schemas.openxmlformats.org/drawingml/2006/table">
            <a:tbl>
              <a:tblPr/>
              <a:tblGrid>
                <a:gridCol w="336550"/>
                <a:gridCol w="3138487"/>
                <a:gridCol w="998538"/>
                <a:gridCol w="1377950"/>
                <a:gridCol w="1941512"/>
              </a:tblGrid>
              <a:tr h="42803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 2019 г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3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Внесение изменений территориального планирования 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3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Внесение изменений в правила землепользования и застройки 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3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Описание границ территориальных зон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35958" marB="46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23850" y="0"/>
            <a:ext cx="8351838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«Экологическая безопасность территории муниципального образования Юрьев- Польский район на 2017-2020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725488" y="1928813"/>
          <a:ext cx="7793037" cy="2032001"/>
        </p:xfrm>
        <a:graphic>
          <a:graphicData uri="http://schemas.openxmlformats.org/drawingml/2006/table">
            <a:tbl>
              <a:tblPr/>
              <a:tblGrid>
                <a:gridCol w="336550"/>
                <a:gridCol w="3138487"/>
                <a:gridCol w="998538"/>
                <a:gridCol w="1377950"/>
                <a:gridCol w="1941512"/>
              </a:tblGrid>
              <a:tr h="42764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 2019 г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1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Сокращение объемов отходов в местах неразрешенного размещения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т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93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Обеспечение безопасности ГПС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1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Улучшение санитарно-экологического состояния водного объекта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1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Мероприятия, направленные на повышение экологических знаний и культуры населения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0000" marR="90000" marT="35924" marB="46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23850" y="0"/>
            <a:ext cx="8351838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терроризма и экстремизма, а также минимизации и (или) ликвидации последствий проявления терроризма и экстремизма на  территории муниципального образования Юрьев- Польский район на 2017-2020 годы»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369033"/>
              </p:ext>
            </p:extLst>
          </p:nvPr>
        </p:nvGraphicFramePr>
        <p:xfrm>
          <a:off x="725488" y="1928813"/>
          <a:ext cx="7793037" cy="3306765"/>
        </p:xfrm>
        <a:graphic>
          <a:graphicData uri="http://schemas.openxmlformats.org/drawingml/2006/table">
            <a:tbl>
              <a:tblPr/>
              <a:tblGrid>
                <a:gridCol w="336550"/>
                <a:gridCol w="3138487"/>
                <a:gridCol w="998538"/>
                <a:gridCol w="1377950"/>
                <a:gridCol w="1941512"/>
              </a:tblGrid>
              <a:tr h="4279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 2019 г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045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Общее количество преступлений террористической направленности, зарегистрированных на территории района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971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Общее количество преступлений террористической экстремисткой направленности, зарегистрированных на территории района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897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Общее количество информационно-пропагандистских мероприятий по разъяснению сущности терроризма и его общественной опасности, а также по формированию у граждан неприятия идеологии терроризма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144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971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Общее количество распространенных информационных материалов, печатной продукции антитеррористической,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антиэкстремистской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направленности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90000" marR="90000" marT="35948" marB="46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23850" y="0"/>
            <a:ext cx="8351838" cy="12144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«Энергосбережение и повышение энергетической эффективности Юрьев- Польского района на период 2017-2020 г.г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684213" y="1219200"/>
          <a:ext cx="7793037" cy="5083177"/>
        </p:xfrm>
        <a:graphic>
          <a:graphicData uri="http://schemas.openxmlformats.org/drawingml/2006/table">
            <a:tbl>
              <a:tblPr/>
              <a:tblGrid>
                <a:gridCol w="336550"/>
                <a:gridCol w="3138487"/>
                <a:gridCol w="998538"/>
                <a:gridCol w="1377950"/>
                <a:gridCol w="1941512"/>
              </a:tblGrid>
              <a:tr h="42871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Единица измерения: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2019 г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 2019 г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15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1.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объема тепловой энергии (далее ТЭ), расчеты за которую осуществляются с использованием приборов учета, в общем объеме ТЭ, потребляемой (используемой) на территории муниципального образования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838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объема холодной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764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объема горячей воды, расчеты за которую осуществляются с использованием приборов учета, в общем объеме воды, потребляемой (используемой) на территории муниципального образования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5690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3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4.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объема природного газа, расчеты за который осуществляются с использованием приборов учета, в общем объеме природного газа, потребляемой (используемого) на территории муниципального образования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0" marR="90000" marT="36016" marB="468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640763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Group 1"/>
          <p:cNvGraphicFramePr>
            <a:graphicFrameLocks noGrp="1"/>
          </p:cNvGraphicFramePr>
          <p:nvPr/>
        </p:nvGraphicFramePr>
        <p:xfrm>
          <a:off x="287338" y="188913"/>
          <a:ext cx="8713787" cy="6489700"/>
        </p:xfrm>
        <a:graphic>
          <a:graphicData uri="http://schemas.openxmlformats.org/drawingml/2006/table">
            <a:tbl>
              <a:tblPr/>
              <a:tblGrid>
                <a:gridCol w="331787"/>
                <a:gridCol w="5008563"/>
                <a:gridCol w="873125"/>
                <a:gridCol w="1058862"/>
                <a:gridCol w="1441450"/>
              </a:tblGrid>
              <a:tr h="419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2" charset="0"/>
                          <a:ea typeface="Arial Unicode MS" pitchFamily="34" charset="-128"/>
                          <a:cs typeface="Arial Unicode MS" pitchFamily="34" charset="-128"/>
                        </a:rPr>
                        <a:t>№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2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2" charset="0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Arial Unicode MS" pitchFamily="34" charset="-128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4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Наименование показателя (индикатора)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Единица измерения: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Arial Unicode MS" pitchFamily="34" charset="-128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План 2019 г.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4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Arial Unicode MS" pitchFamily="34" charset="-128"/>
                        <a:cs typeface="Times New Roman" pitchFamily="16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Факт 2019 г.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5.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Удельный расход электрической энергии на снабжение органов местного самоуправления и муниципальных учреждений (на1 кв. м общей площади)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кВтч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52,7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40,91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6.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Удельный расход тепловой энергии на снабжение органов местного самоуправления и муниципальных учреждений (на1 кв. м общей площади)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кВтч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0,16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0,016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7.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Удельный расход горячей воды на снабжение органов местного самоуправления и муниципальных учреждений (на1 кв. м общей площади)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кВтч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1,4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0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8.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Удельный расход холодной воды на снабжение органов местного самоуправления и муниципальных учреждений (на1 кв. м общей площади)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кВтч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3,2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0,44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9.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Удельный расход природного газа  на снабжение органов местного самоуправления и муниципальных учреждений (на1 кв. м общей площади)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кВтч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158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7,9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10.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Удельный расход электрической энергии в многоквартирных домах  (в расчете на1 кв. м общей площади)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5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кВтч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720,5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42,56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11.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Удельный расход природного газа в многоквартирных домах с индивидуальными системами газового отопления  (в расчете на 1 кв.м общей площади)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6" charset="0"/>
                      </a:endParaRP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куб.м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28,4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Calibri" pitchFamily="34" charset="0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12.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Удельный суммарный расход энергетических ресурсов в многоквартирных домах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6" charset="0"/>
                      </a:endParaRP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Calibri" pitchFamily="34" charset="0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163,35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Calibri" pitchFamily="34" charset="0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13.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Удельный расход топлива на выработку тепловой энергии на котельных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6" charset="0"/>
                      </a:endParaRP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т.у.т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235,1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156,76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14.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Удельный расход электрической энергии, используемой при  передаче тепловой энергии в системах теплоснабжения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6" charset="0"/>
                      </a:endParaRP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кВтч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68,5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Calibri" pitchFamily="34" charset="0"/>
                          <a:cs typeface="Times New Roman" pitchFamily="16" charset="0"/>
                        </a:rPr>
                        <a:t> 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15.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Доля потерь тепловой энергии при ее передаче в общем объеме переданной тепловой энергии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6" charset="0"/>
                      </a:endParaRP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23,4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16,3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16.</a:t>
                      </a:r>
                    </a:p>
                  </a:txBody>
                  <a:tcPr marL="18719" marR="18719" marT="7202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Доля потерь воды при ее передаче в общем объеме переданной воды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Times New Roman" pitchFamily="16" charset="0"/>
                      </a:endParaRP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%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13,8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9144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371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18288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itchFamily="18" charset="2"/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Arial Unicode MS" pitchFamily="34" charset="-128"/>
                          <a:cs typeface="Times New Roman" pitchFamily="16" charset="0"/>
                        </a:rPr>
                        <a:t>13,3</a:t>
                      </a:r>
                    </a:p>
                  </a:txBody>
                  <a:tcPr marL="46990" marR="4699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755650" y="1557338"/>
            <a:ext cx="4572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В состав Юрьев-Польского района входят: муниципальное образование Юрьев-Польский район, 1 городское  и 3 сельских поселения. </a:t>
            </a:r>
          </a:p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Численность населения, проживающего в муниципальных образованиях, на 01.01.2020 года составляет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34,2 </a:t>
            </a:r>
            <a:r>
              <a:rPr lang="ru-RU" altLang="ru-RU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тыс. человек, в том числе </a:t>
            </a:r>
          </a:p>
          <a:p>
            <a:pPr>
              <a:buSzPct val="100000"/>
            </a:pPr>
            <a:r>
              <a:rPr lang="ru-RU" altLang="ru-RU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городское население составляет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18,2 </a:t>
            </a:r>
            <a:r>
              <a:rPr lang="ru-RU" altLang="ru-RU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тыс. человек (53%),  сельское население –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16  </a:t>
            </a:r>
            <a:r>
              <a:rPr lang="ru-RU" altLang="ru-RU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тыс. человек (47%).</a:t>
            </a:r>
            <a:endParaRPr lang="ru-RU" altLang="ru-RU" sz="16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-9525"/>
            <a:ext cx="9144000" cy="86518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25400" dist="254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муниципального образования Юрьев-Польский район</a:t>
            </a:r>
          </a:p>
        </p:txBody>
      </p:sp>
      <p:pic>
        <p:nvPicPr>
          <p:cNvPr id="14340" name="Picture 5" descr="D:\Марина\ЮП\Ю-П район_схема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424" y="1592263"/>
            <a:ext cx="4135463" cy="4285009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11255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ассигнований, направляемых на государственную и муниципальную поддержку семьи и детей в муниципальном образовании </a:t>
            </a:r>
          </a:p>
          <a:p>
            <a:pPr algn="ctr" eaLnBrk="1" hangingPunct="1">
              <a:buSzPct val="100000"/>
              <a:defRPr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Юрьев- Польский район за 2017-2019 годы</a:t>
            </a:r>
          </a:p>
          <a:p>
            <a:pPr algn="r" eaLnBrk="1" hangingPunct="1">
              <a:buSzPct val="100000"/>
              <a:defRPr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graphicFrame>
        <p:nvGraphicFramePr>
          <p:cNvPr id="69635" name="Диаграмма 2"/>
          <p:cNvGraphicFramePr>
            <a:graphicFrameLocks/>
          </p:cNvGraphicFramePr>
          <p:nvPr/>
        </p:nvGraphicFramePr>
        <p:xfrm>
          <a:off x="830263" y="1127125"/>
          <a:ext cx="7407275" cy="507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r:id="rId5" imgW="7407282" imgH="5072312" progId="Excel.Chart.8">
                  <p:embed/>
                </p:oleObj>
              </mc:Choice>
              <mc:Fallback>
                <p:oleObj r:id="rId5" imgW="7407282" imgH="5072312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1127125"/>
                        <a:ext cx="7407275" cy="507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 New Roman" pitchFamily="16" charset="0"/>
              <a:buNone/>
            </a:pPr>
            <a:r>
              <a:rPr lang="ru-RU" altLang="ru-RU" smtClean="0"/>
              <a:t>        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23850" y="0"/>
            <a:ext cx="8337550" cy="9302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исполнения расходов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разделу «Образование» за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513509"/>
              </p:ext>
            </p:extLst>
          </p:nvPr>
        </p:nvGraphicFramePr>
        <p:xfrm>
          <a:off x="593725" y="1751013"/>
          <a:ext cx="7797800" cy="477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51988"/>
              </p:ext>
            </p:extLst>
          </p:nvPr>
        </p:nvGraphicFramePr>
        <p:xfrm>
          <a:off x="1022350" y="1463675"/>
          <a:ext cx="7243763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по разделу «Социальная политика» за 2019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582777"/>
              </p:ext>
            </p:extLst>
          </p:nvPr>
        </p:nvGraphicFramePr>
        <p:xfrm>
          <a:off x="661988" y="1608138"/>
          <a:ext cx="7820025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по разделу «Национальная экономика» за 2019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354931"/>
              </p:ext>
            </p:extLst>
          </p:nvPr>
        </p:nvGraphicFramePr>
        <p:xfrm>
          <a:off x="411537" y="836712"/>
          <a:ext cx="8287891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95536" y="0"/>
            <a:ext cx="8352928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дорожного фонда за 2019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562260"/>
              </p:ext>
            </p:extLst>
          </p:nvPr>
        </p:nvGraphicFramePr>
        <p:xfrm>
          <a:off x="594013" y="1260475"/>
          <a:ext cx="8034338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 по разделу «Культура, кинематография» за 2019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717119"/>
              </p:ext>
            </p:extLst>
          </p:nvPr>
        </p:nvGraphicFramePr>
        <p:xfrm>
          <a:off x="806450" y="2184400"/>
          <a:ext cx="753110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 расходов  по разделу «Общегосударственные вопросы»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Объект 1"/>
          <p:cNvGraphicFramePr>
            <a:graphicFrameLocks noGrp="1"/>
          </p:cNvGraphicFramePr>
          <p:nvPr>
            <p:ph idx="1"/>
          </p:nvPr>
        </p:nvGraphicFramePr>
        <p:xfrm>
          <a:off x="501650" y="1268413"/>
          <a:ext cx="8102600" cy="524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7" r:id="rId5" imgW="8102286" imgH="5243014" progId="Excel.Chart.8">
                  <p:embed/>
                </p:oleObj>
              </mc:Choice>
              <mc:Fallback>
                <p:oleObj r:id="rId5" imgW="8102286" imgH="5243014" progId="Excel.Chart.8">
                  <p:embed/>
                  <p:pic>
                    <p:nvPicPr>
                      <p:cNvPr id="0" name="Объект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1268413"/>
                        <a:ext cx="8102600" cy="524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 по разделу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 за 2019 год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4748213"/>
            <a:ext cx="1700212" cy="16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22238" y="3502818"/>
            <a:ext cx="2573338" cy="2386013"/>
            <a:chOff x="0" y="2004"/>
            <a:chExt cx="1621" cy="1503"/>
          </a:xfrm>
          <a:effectLst>
            <a:outerShdw blurRad="139700" dist="50800" dir="5400000" algn="ctr" rotWithShape="0">
              <a:srgbClr val="000000">
                <a:alpha val="98000"/>
              </a:srgbClr>
            </a:outerShdw>
          </a:effectLst>
        </p:grpSpPr>
        <p:pic>
          <p:nvPicPr>
            <p:cNvPr id="74787" name="Picture 2"/>
            <p:cNvPicPr>
              <a:picLocks noChangeAspect="1" noChangeArrowheads="1"/>
            </p:cNvPicPr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 bwMode="auto">
            <a:xfrm>
              <a:off x="0" y="2004"/>
              <a:ext cx="1621" cy="150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74788" name="Text Box 3"/>
            <p:cNvSpPr txBox="1">
              <a:spLocks noChangeArrowheads="1"/>
            </p:cNvSpPr>
            <p:nvPr/>
          </p:nvSpPr>
          <p:spPr bwMode="auto">
            <a:xfrm rot="240000">
              <a:off x="398" y="2343"/>
              <a:ext cx="830" cy="74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>
                <a:latin typeface="Tahoma" pitchFamily="34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01095" y="966787"/>
            <a:ext cx="3317875" cy="3140075"/>
            <a:chOff x="384" y="465"/>
            <a:chExt cx="2090" cy="1978"/>
          </a:xfrm>
          <a:effectLst>
            <a:outerShdw blurRad="165100" dist="25400" dir="5400000" algn="ctr" rotWithShape="0">
              <a:srgbClr val="000000">
                <a:alpha val="98000"/>
              </a:srgbClr>
            </a:outerShdw>
          </a:effectLst>
        </p:grpSpPr>
        <p:pic>
          <p:nvPicPr>
            <p:cNvPr id="74785" name="Picture 5"/>
            <p:cNvPicPr>
              <a:picLocks noChangeAspect="1" noChangeArrowheads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 bwMode="auto">
            <a:xfrm>
              <a:off x="384" y="465"/>
              <a:ext cx="2090" cy="197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74786" name="Text Box 6"/>
            <p:cNvSpPr txBox="1">
              <a:spLocks noChangeArrowheads="1"/>
            </p:cNvSpPr>
            <p:nvPr/>
          </p:nvSpPr>
          <p:spPr bwMode="auto">
            <a:xfrm rot="-960000">
              <a:off x="946" y="997"/>
              <a:ext cx="938" cy="84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>
                <a:latin typeface="Tahoma" pitchFamily="34" charset="0"/>
              </a:endParaRP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835571" y="966787"/>
            <a:ext cx="2836862" cy="2663825"/>
            <a:chOff x="2488" y="323"/>
            <a:chExt cx="1787" cy="1678"/>
          </a:xfrm>
          <a:effectLst>
            <a:outerShdw blurRad="139700" dist="127000" dir="5400000" algn="ctr" rotWithShape="0">
              <a:srgbClr val="000000">
                <a:alpha val="93000"/>
              </a:srgbClr>
            </a:outerShdw>
          </a:effectLst>
        </p:grpSpPr>
        <p:pic>
          <p:nvPicPr>
            <p:cNvPr id="74783" name="Picture 8"/>
            <p:cNvPicPr>
              <a:picLocks noChangeAspect="1" noChangeArrowheads="1"/>
            </p:cNvPicPr>
            <p:nvPr/>
          </p:nvPicPr>
          <p:blipFill>
            <a:blip r:embed="rId7">
              <a:extLst/>
            </a:blip>
            <a:srcRect/>
            <a:stretch>
              <a:fillRect/>
            </a:stretch>
          </p:blipFill>
          <p:spPr bwMode="auto">
            <a:xfrm>
              <a:off x="2488" y="323"/>
              <a:ext cx="1787" cy="167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74784" name="Text Box 9"/>
            <p:cNvSpPr txBox="1">
              <a:spLocks noChangeArrowheads="1"/>
            </p:cNvSpPr>
            <p:nvPr/>
          </p:nvSpPr>
          <p:spPr bwMode="auto">
            <a:xfrm rot="-780000">
              <a:off x="2960" y="760"/>
              <a:ext cx="825" cy="74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>
                <a:latin typeface="Tahoma" pitchFamily="34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065838" y="1431925"/>
            <a:ext cx="3305175" cy="3154363"/>
            <a:chOff x="3821" y="902"/>
            <a:chExt cx="2082" cy="1987"/>
          </a:xfrm>
          <a:effectLst>
            <a:outerShdw blurRad="165100" dist="50800" dir="5400000" algn="ctr" rotWithShape="0">
              <a:srgbClr val="000000">
                <a:alpha val="99000"/>
              </a:srgbClr>
            </a:outerShdw>
          </a:effectLst>
        </p:grpSpPr>
        <p:pic>
          <p:nvPicPr>
            <p:cNvPr id="74781" name="Picture 11"/>
            <p:cNvPicPr>
              <a:picLocks noChangeAspect="1" noChangeArrowheads="1"/>
            </p:cNvPicPr>
            <p:nvPr/>
          </p:nvPicPr>
          <p:blipFill>
            <a:blip r:embed="rId8">
              <a:extLst/>
            </a:blip>
            <a:srcRect/>
            <a:stretch>
              <a:fillRect/>
            </a:stretch>
          </p:blipFill>
          <p:spPr bwMode="auto">
            <a:xfrm>
              <a:off x="3821" y="902"/>
              <a:ext cx="2082" cy="19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74782" name="Text Box 12"/>
            <p:cNvSpPr txBox="1">
              <a:spLocks noChangeArrowheads="1"/>
            </p:cNvSpPr>
            <p:nvPr/>
          </p:nvSpPr>
          <p:spPr bwMode="auto">
            <a:xfrm rot="-1200000">
              <a:off x="4394" y="1452"/>
              <a:ext cx="908" cy="82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 altLang="ru-RU">
                <a:latin typeface="Tahoma" pitchFamily="34" charset="0"/>
              </a:endParaRPr>
            </a:p>
          </p:txBody>
        </p:sp>
      </p:grpSp>
      <p:grpSp>
        <p:nvGrpSpPr>
          <p:cNvPr id="77831" name="Group 13"/>
          <p:cNvGrpSpPr>
            <a:grpSpLocks/>
          </p:cNvGrpSpPr>
          <p:nvPr/>
        </p:nvGrpSpPr>
        <p:grpSpPr bwMode="auto">
          <a:xfrm>
            <a:off x="2732088" y="3187700"/>
            <a:ext cx="1622425" cy="1697038"/>
            <a:chOff x="1786" y="1889"/>
            <a:chExt cx="1022" cy="1069"/>
          </a:xfrm>
        </p:grpSpPr>
        <p:pic>
          <p:nvPicPr>
            <p:cNvPr id="77851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1889"/>
              <a:ext cx="1022" cy="1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7852" name="Text Box 15"/>
            <p:cNvSpPr txBox="1">
              <a:spLocks noChangeArrowheads="1"/>
            </p:cNvSpPr>
            <p:nvPr/>
          </p:nvSpPr>
          <p:spPr bwMode="auto">
            <a:xfrm rot="-2460000">
              <a:off x="2211" y="2068"/>
              <a:ext cx="246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grpSp>
        <p:nvGrpSpPr>
          <p:cNvPr id="77832" name="Group 16"/>
          <p:cNvGrpSpPr>
            <a:grpSpLocks/>
          </p:cNvGrpSpPr>
          <p:nvPr/>
        </p:nvGrpSpPr>
        <p:grpSpPr bwMode="auto">
          <a:xfrm>
            <a:off x="5146675" y="3503613"/>
            <a:ext cx="1641475" cy="1460500"/>
            <a:chOff x="3245" y="2200"/>
            <a:chExt cx="1034" cy="919"/>
          </a:xfrm>
        </p:grpSpPr>
        <p:pic>
          <p:nvPicPr>
            <p:cNvPr id="77849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" y="2200"/>
              <a:ext cx="103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7850" name="Text Box 18"/>
            <p:cNvSpPr txBox="1">
              <a:spLocks noChangeArrowheads="1"/>
            </p:cNvSpPr>
            <p:nvPr/>
          </p:nvSpPr>
          <p:spPr bwMode="auto">
            <a:xfrm rot="3480000">
              <a:off x="3587" y="2323"/>
              <a:ext cx="246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grpSp>
        <p:nvGrpSpPr>
          <p:cNvPr id="77833" name="Group 19"/>
          <p:cNvGrpSpPr>
            <a:grpSpLocks/>
          </p:cNvGrpSpPr>
          <p:nvPr/>
        </p:nvGrpSpPr>
        <p:grpSpPr bwMode="auto">
          <a:xfrm>
            <a:off x="4124325" y="3138488"/>
            <a:ext cx="1085850" cy="1519237"/>
            <a:chOff x="2723" y="1809"/>
            <a:chExt cx="684" cy="957"/>
          </a:xfrm>
        </p:grpSpPr>
        <p:pic>
          <p:nvPicPr>
            <p:cNvPr id="77847" name="Picture 2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3" y="1809"/>
              <a:ext cx="684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7848" name="Text Box 21"/>
            <p:cNvSpPr txBox="1">
              <a:spLocks noChangeArrowheads="1"/>
            </p:cNvSpPr>
            <p:nvPr/>
          </p:nvSpPr>
          <p:spPr bwMode="auto">
            <a:xfrm rot="660000">
              <a:off x="2932" y="1990"/>
              <a:ext cx="246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grpSp>
        <p:nvGrpSpPr>
          <p:cNvPr id="77834" name="Group 22"/>
          <p:cNvGrpSpPr>
            <a:grpSpLocks/>
          </p:cNvGrpSpPr>
          <p:nvPr/>
        </p:nvGrpSpPr>
        <p:grpSpPr bwMode="auto">
          <a:xfrm>
            <a:off x="2262188" y="4354513"/>
            <a:ext cx="1457325" cy="1060450"/>
            <a:chOff x="1544" y="2765"/>
            <a:chExt cx="918" cy="669"/>
          </a:xfrm>
        </p:grpSpPr>
        <p:pic>
          <p:nvPicPr>
            <p:cNvPr id="77845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" y="2765"/>
              <a:ext cx="918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7846" name="Text Box 24"/>
            <p:cNvSpPr txBox="1">
              <a:spLocks noChangeArrowheads="1"/>
            </p:cNvSpPr>
            <p:nvPr/>
          </p:nvSpPr>
          <p:spPr bwMode="auto">
            <a:xfrm rot="-4800000">
              <a:off x="1938" y="2773"/>
              <a:ext cx="24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altLang="ru-RU"/>
            </a:p>
          </p:txBody>
        </p:sp>
      </p:grp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401638" y="0"/>
            <a:ext cx="8274050" cy="101758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65100" dist="50800" dir="5400000" algn="ctr" rotWithShape="0">
              <a:srgbClr val="000000">
                <a:alpha val="94000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из бюджета муниципального образования Юрьев-Польский район бюджетам муниципальных образований за 2019 год</a:t>
            </a:r>
          </a:p>
        </p:txBody>
      </p:sp>
      <p:sp>
        <p:nvSpPr>
          <p:cNvPr id="77836" name="Text Box 26"/>
          <p:cNvSpPr txBox="1">
            <a:spLocks noChangeArrowheads="1"/>
          </p:cNvSpPr>
          <p:nvPr/>
        </p:nvSpPr>
        <p:spPr bwMode="auto">
          <a:xfrm>
            <a:off x="5283200" y="5414963"/>
            <a:ext cx="3176588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ahoma" pitchFamily="32" charset="0"/>
              </a:rPr>
              <a:t>Бюджет 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ahoma" pitchFamily="32" charset="0"/>
              </a:rPr>
              <a:t>муниципального образования 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ahoma" pitchFamily="32" charset="0"/>
              </a:rPr>
              <a:t>     Юрьев-Польский район</a:t>
            </a:r>
          </a:p>
        </p:txBody>
      </p:sp>
      <p:sp>
        <p:nvSpPr>
          <p:cNvPr id="77837" name="Text Box 27"/>
          <p:cNvSpPr txBox="1">
            <a:spLocks noChangeArrowheads="1"/>
          </p:cNvSpPr>
          <p:nvPr/>
        </p:nvSpPr>
        <p:spPr bwMode="auto">
          <a:xfrm rot="3016135">
            <a:off x="2666206" y="3791745"/>
            <a:ext cx="16414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 </a:t>
            </a:r>
            <a:r>
              <a:rPr lang="ru-RU" altLang="ru-RU" sz="1400" b="1" dirty="0" smtClean="0">
                <a:solidFill>
                  <a:srgbClr val="000000"/>
                </a:solidFill>
                <a:latin typeface="Tahoma" pitchFamily="32" charset="0"/>
              </a:rPr>
              <a:t>2770,7 </a:t>
            </a:r>
            <a:r>
              <a:rPr lang="ru-RU" altLang="ru-RU" sz="1400" b="1" dirty="0" err="1">
                <a:solidFill>
                  <a:srgbClr val="000000"/>
                </a:solidFill>
                <a:latin typeface="Tahoma" pitchFamily="32" charset="0"/>
              </a:rPr>
              <a:t>т.р</a:t>
            </a: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.</a:t>
            </a:r>
          </a:p>
        </p:txBody>
      </p:sp>
      <p:sp>
        <p:nvSpPr>
          <p:cNvPr id="77838" name="Text Box 28"/>
          <p:cNvSpPr txBox="1">
            <a:spLocks noChangeArrowheads="1"/>
          </p:cNvSpPr>
          <p:nvPr/>
        </p:nvSpPr>
        <p:spPr bwMode="auto">
          <a:xfrm rot="6060000">
            <a:off x="3845719" y="3652044"/>
            <a:ext cx="16414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ahoma" pitchFamily="32" charset="0"/>
              </a:rPr>
              <a:t> </a:t>
            </a:r>
            <a:r>
              <a:rPr lang="ru-RU" altLang="ru-RU" sz="1400" b="1" dirty="0" smtClean="0">
                <a:solidFill>
                  <a:schemeClr val="tx1"/>
                </a:solidFill>
                <a:latin typeface="Tahoma" pitchFamily="32" charset="0"/>
              </a:rPr>
              <a:t>192551,4 </a:t>
            </a:r>
            <a:r>
              <a:rPr lang="ru-RU" altLang="ru-RU" sz="1400" b="1" dirty="0" err="1">
                <a:solidFill>
                  <a:schemeClr val="tx1"/>
                </a:solidFill>
                <a:latin typeface="Tahoma" pitchFamily="32" charset="0"/>
              </a:rPr>
              <a:t>т.р</a:t>
            </a:r>
            <a:endParaRPr lang="ru-RU" altLang="ru-RU" sz="1400" b="1" dirty="0">
              <a:solidFill>
                <a:srgbClr val="FF0000"/>
              </a:solidFill>
              <a:latin typeface="Tahoma" pitchFamily="32" charset="0"/>
            </a:endParaRPr>
          </a:p>
        </p:txBody>
      </p:sp>
      <p:sp>
        <p:nvSpPr>
          <p:cNvPr id="77839" name="Text Box 29"/>
          <p:cNvSpPr txBox="1">
            <a:spLocks noChangeArrowheads="1"/>
          </p:cNvSpPr>
          <p:nvPr/>
        </p:nvSpPr>
        <p:spPr bwMode="auto">
          <a:xfrm rot="600000">
            <a:off x="2041525" y="4676775"/>
            <a:ext cx="16414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ahoma" pitchFamily="32" charset="0"/>
              </a:rPr>
              <a:t>9368,8 </a:t>
            </a:r>
            <a:r>
              <a:rPr lang="ru-RU" altLang="ru-RU" sz="1400" b="1" dirty="0" err="1">
                <a:solidFill>
                  <a:schemeClr val="tx1"/>
                </a:solidFill>
                <a:latin typeface="Tahoma" pitchFamily="32" charset="0"/>
              </a:rPr>
              <a:t>т.р</a:t>
            </a:r>
            <a:r>
              <a:rPr lang="ru-RU" altLang="ru-RU" sz="1400" b="1" dirty="0">
                <a:solidFill>
                  <a:schemeClr val="tx1"/>
                </a:solidFill>
                <a:latin typeface="Tahoma" pitchFamily="32" charset="0"/>
              </a:rPr>
              <a:t>.</a:t>
            </a:r>
          </a:p>
        </p:txBody>
      </p:sp>
      <p:sp>
        <p:nvSpPr>
          <p:cNvPr id="77840" name="Text Box 30"/>
          <p:cNvSpPr txBox="1">
            <a:spLocks noChangeArrowheads="1"/>
          </p:cNvSpPr>
          <p:nvPr/>
        </p:nvSpPr>
        <p:spPr bwMode="auto">
          <a:xfrm rot="-1980000">
            <a:off x="5295900" y="3925888"/>
            <a:ext cx="16430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ahoma" pitchFamily="32" charset="0"/>
              </a:rPr>
              <a:t>1776 </a:t>
            </a:r>
            <a:r>
              <a:rPr lang="ru-RU" altLang="ru-RU" sz="1400" b="1" dirty="0" err="1">
                <a:solidFill>
                  <a:srgbClr val="000000"/>
                </a:solidFill>
                <a:latin typeface="Tahoma" pitchFamily="32" charset="0"/>
              </a:rPr>
              <a:t>т.р</a:t>
            </a:r>
            <a:r>
              <a:rPr lang="ru-RU" altLang="ru-RU" sz="1400" b="1" dirty="0">
                <a:solidFill>
                  <a:srgbClr val="000000"/>
                </a:solidFill>
                <a:latin typeface="Tahoma" pitchFamily="32" charset="0"/>
              </a:rPr>
              <a:t>.</a:t>
            </a:r>
          </a:p>
        </p:txBody>
      </p:sp>
      <p:sp>
        <p:nvSpPr>
          <p:cNvPr id="77841" name="Text Box 31"/>
          <p:cNvSpPr txBox="1">
            <a:spLocks noChangeArrowheads="1"/>
          </p:cNvSpPr>
          <p:nvPr/>
        </p:nvSpPr>
        <p:spPr bwMode="auto">
          <a:xfrm>
            <a:off x="200025" y="4402138"/>
            <a:ext cx="18716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Бюджет МО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ahoma" pitchFamily="32" charset="0"/>
              </a:rPr>
              <a:t>Красносельское</a:t>
            </a:r>
          </a:p>
        </p:txBody>
      </p:sp>
      <p:sp>
        <p:nvSpPr>
          <p:cNvPr id="77842" name="Text Box 32"/>
          <p:cNvSpPr txBox="1">
            <a:spLocks noChangeArrowheads="1"/>
          </p:cNvSpPr>
          <p:nvPr/>
        </p:nvSpPr>
        <p:spPr bwMode="auto">
          <a:xfrm>
            <a:off x="1173163" y="2214563"/>
            <a:ext cx="18716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ahoma" pitchFamily="32" charset="0"/>
              </a:rPr>
              <a:t>Бюджет МО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ahoma" pitchFamily="32" charset="0"/>
              </a:rPr>
              <a:t>Небыловское</a:t>
            </a:r>
          </a:p>
        </p:txBody>
      </p:sp>
      <p:sp>
        <p:nvSpPr>
          <p:cNvPr id="77843" name="Text Box 33"/>
          <p:cNvSpPr txBox="1">
            <a:spLocks noChangeArrowheads="1"/>
          </p:cNvSpPr>
          <p:nvPr/>
        </p:nvSpPr>
        <p:spPr bwMode="auto">
          <a:xfrm>
            <a:off x="4357688" y="1863725"/>
            <a:ext cx="18716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Tahoma" pitchFamily="32" charset="0"/>
              </a:rPr>
              <a:t>Бюджет МО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Tahoma" pitchFamily="32" charset="0"/>
              </a:rPr>
              <a:t>г. Юрьев-Польский</a:t>
            </a:r>
          </a:p>
        </p:txBody>
      </p:sp>
      <p:sp>
        <p:nvSpPr>
          <p:cNvPr id="77844" name="Text Box 34"/>
          <p:cNvSpPr txBox="1">
            <a:spLocks noChangeArrowheads="1"/>
          </p:cNvSpPr>
          <p:nvPr/>
        </p:nvSpPr>
        <p:spPr bwMode="auto">
          <a:xfrm>
            <a:off x="6804025" y="2781300"/>
            <a:ext cx="18716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ahoma" pitchFamily="32" charset="0"/>
              </a:rPr>
              <a:t>Бюджет МО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ahoma" pitchFamily="32" charset="0"/>
              </a:rPr>
              <a:t>Симское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360363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08908"/>
              </p:ext>
            </p:extLst>
          </p:nvPr>
        </p:nvGraphicFramePr>
        <p:xfrm>
          <a:off x="468313" y="1535113"/>
          <a:ext cx="8064500" cy="484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323850" y="-4763"/>
            <a:ext cx="8378825" cy="10080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65100" dist="50800" dir="5400000" algn="ctr" rotWithShape="0">
              <a:srgbClr val="000000">
                <a:alpha val="94000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из бюджета муниципального образования Юрьев-Польский район бюджетам муниципальных образований за 2017-2019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07375" cy="46355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Консолидированный бюджет Юрьев- Польского района представляет собой свод бюджета муниципального района и местных бюджетов Юрьев- Польского района за исключением межбюджетных трансфертов между этими бюджетами. В состав местных бюджетов Юрьев- Польского района включаются бюджеты 1 городского поселения и 3 сельских поселений.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400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>
          <a:xfrm>
            <a:off x="323850" y="0"/>
            <a:ext cx="8351838" cy="114300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effectLst>
            <a:outerShdw blurRad="25400" dist="25400" dir="5400000" algn="ctr" rotWithShape="0">
              <a:srgbClr val="000000"/>
            </a:outerShdw>
          </a:effectLst>
          <a:extLst/>
        </p:spPr>
        <p:txBody>
          <a:bodyPr rtlCol="0" anchor="ctr">
            <a:norm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fontAlgn="auto" hangingPunct="1">
              <a:spcAft>
                <a:spcPts val="0"/>
              </a:spcAft>
              <a:buSzPct val="100000"/>
              <a:defRPr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 Юрьев –Польского района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99599385"/>
              </p:ext>
            </p:extLst>
          </p:nvPr>
        </p:nvGraphicFramePr>
        <p:xfrm>
          <a:off x="611560" y="2564904"/>
          <a:ext cx="7776864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702425" y="5084763"/>
            <a:ext cx="0" cy="20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1844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r="5400000" algn="ctr" rotWithShape="0">
              <a:srgbClr val="000000">
                <a:alpha val="91000"/>
              </a:srgbClr>
            </a:outerShdw>
          </a:effectLst>
        </p:spPr>
        <p:txBody>
          <a:bodyPr/>
          <a:lstStyle>
            <a:lvl1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ts val="1800"/>
              </a:spcBef>
              <a:buClr>
                <a:srgbClr val="31B6FD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по исполнению бюджета муниципального образования Юрьев-Польский район за 2019 год </a:t>
            </a:r>
          </a:p>
        </p:txBody>
      </p:sp>
      <p:pic>
        <p:nvPicPr>
          <p:cNvPr id="80899" name="Picture 3" descr="C:\Documents and Settings\bydjet-06\Рабочий стол\картинки для призентации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989138"/>
            <a:ext cx="6340475" cy="4586287"/>
          </a:xfrm>
          <a:prstGeom prst="rect">
            <a:avLst/>
          </a:prstGeom>
          <a:noFill/>
          <a:ln>
            <a:noFill/>
          </a:ln>
          <a:effectLst>
            <a:outerShdw blurRad="152400" dist="165100" dir="5400000" algn="ctr" rotWithShape="0">
              <a:srgbClr val="000000">
                <a:alpha val="82000"/>
              </a:srgbClr>
            </a:outerShdw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487674"/>
              </p:ext>
            </p:extLst>
          </p:nvPr>
        </p:nvGraphicFramePr>
        <p:xfrm>
          <a:off x="539750" y="692150"/>
          <a:ext cx="8352730" cy="5797547"/>
        </p:xfrm>
        <a:graphic>
          <a:graphicData uri="http://schemas.openxmlformats.org/drawingml/2006/table">
            <a:tbl>
              <a:tblPr/>
              <a:tblGrid>
                <a:gridCol w="359406"/>
                <a:gridCol w="5761004"/>
                <a:gridCol w="1008184"/>
                <a:gridCol w="1224136"/>
              </a:tblGrid>
              <a:tr h="4318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87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1.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Индекс потребительских цен   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3667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2.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Среднемесячная  номинальная начисленная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заработная плата  работников организаций (без учета субъектов малого  предпринимательства)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30625,1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0008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3.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Прожиточный минимум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9901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86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4.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постоянного населения  за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34,212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779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5.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доходов бюджета  муниципального образования Юрьев-Польский район в расчете на 1 жителя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28,874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1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6.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доходов бюджета  муниципального образования Юрьев-Польский район, всего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987850,179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7790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7.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Юрьев-Польский район в расчете на 1  жителя  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30,725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1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Юрьев-Польский район, всего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1051175,519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544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Юрьев-Польский район на жилищно-коммунальное хозяйство в расчете на1 жителя 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1,038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9854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Юрьев-Польский район на жилищно-коммунальное хозяйство          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35505,979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617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муниципального образования Юрьев-Польский район на образование в расчете на 1 жителя 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16,597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1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1599" marR="21599" marT="36869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Юрьев-Польский район на образование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567803,616</a:t>
                      </a:r>
                    </a:p>
                  </a:txBody>
                  <a:tcPr marL="21599" marR="21599" marT="51544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8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792162"/>
              </p:ext>
            </p:extLst>
          </p:nvPr>
        </p:nvGraphicFramePr>
        <p:xfrm>
          <a:off x="755650" y="908050"/>
          <a:ext cx="8064822" cy="5461000"/>
        </p:xfrm>
        <a:graphic>
          <a:graphicData uri="http://schemas.openxmlformats.org/drawingml/2006/table">
            <a:tbl>
              <a:tblPr/>
              <a:tblGrid>
                <a:gridCol w="314299"/>
                <a:gridCol w="5805879"/>
                <a:gridCol w="936532"/>
                <a:gridCol w="1008112"/>
              </a:tblGrid>
              <a:tr h="6666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Юрьев-Польский район на культуру в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расчете на 1 жителя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2,419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158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Юрьев-Польский район на культуру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82749,157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380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муниципального образования Юрьев-Польский район на социальную политику в расчете на 1жителя          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1,533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65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Юрьев-Польский район на социальную политику        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52444,422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129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Юрьев-Польский район на физическую культуру и спорт в расчете на 1 жителя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0,018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174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Юрьев-Польский район на физическую культуру и спорт   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600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809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Юрьев-Польский район на содержание   работников ОМС в расчете на 1 единицу  штатной численности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643,6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74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Средняя заработная плата педагогических работников общеобразовательных учреждений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30250,9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174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22.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Средняя заработная плата педагогических работников дошкольных образовательных учреждений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28802,4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174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23.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Средняя заработная плата педагогических работников учреждений дополнительного образования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31691,5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174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24.</a:t>
                      </a:r>
                    </a:p>
                  </a:txBody>
                  <a:tcPr marL="21958" marR="21958" marT="3685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Средняя заработная плата работников муниципальных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учреждений культуры    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27774,5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1958" marR="21958" marT="51526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79950"/>
              </p:ext>
            </p:extLst>
          </p:nvPr>
        </p:nvGraphicFramePr>
        <p:xfrm>
          <a:off x="611188" y="1268413"/>
          <a:ext cx="7853362" cy="2760662"/>
        </p:xfrm>
        <a:graphic>
          <a:graphicData uri="http://schemas.openxmlformats.org/drawingml/2006/table">
            <a:tbl>
              <a:tblPr/>
              <a:tblGrid>
                <a:gridCol w="432068"/>
                <a:gridCol w="5694012"/>
                <a:gridCol w="859027"/>
                <a:gridCol w="868255"/>
              </a:tblGrid>
              <a:tr h="43171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25.</a:t>
                      </a:r>
                    </a:p>
                  </a:txBody>
                  <a:tcPr marL="24121" marR="24121" marT="36853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Общее число  муниципальных  общеобразовательных  учреждений             </a:t>
                      </a:r>
                    </a:p>
                  </a:txBody>
                  <a:tcPr marL="24121" marR="24121" marT="51522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24121" marR="24121" marT="4400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14</a:t>
                      </a:r>
                    </a:p>
                  </a:txBody>
                  <a:tcPr marL="24121" marR="24121" marT="44008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171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26.</a:t>
                      </a:r>
                    </a:p>
                  </a:txBody>
                  <a:tcPr marL="24121" marR="24121" marT="36853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Общее число муниципальных дошкольных образовательных учреждений             </a:t>
                      </a:r>
                    </a:p>
                  </a:txBody>
                  <a:tcPr marL="24121" marR="24121" marT="5152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9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171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27.</a:t>
                      </a:r>
                    </a:p>
                  </a:txBody>
                  <a:tcPr marL="24121" marR="24121" marT="36853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Общая численность  обучающихся в муниципальных   общеобразовательных учреждениях</a:t>
                      </a:r>
                    </a:p>
                  </a:txBody>
                  <a:tcPr marL="24121" marR="24121" marT="5152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3010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171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28.</a:t>
                      </a:r>
                    </a:p>
                  </a:txBody>
                  <a:tcPr marL="24121" marR="24121" marT="36853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расходов бюджета  муниципального образования Юрьев-Польский район на общее  образование   </a:t>
                      </a:r>
                    </a:p>
                  </a:txBody>
                  <a:tcPr marL="24121" marR="24121" marT="5152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294230,1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0206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29.</a:t>
                      </a:r>
                    </a:p>
                  </a:txBody>
                  <a:tcPr marL="24121" marR="24121" marT="36853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бюджета муниципального образования Юрьев-Польский район на общее образование  в расчете на 1 обучающегося в   муниципальных     общеобразовательных  учреждениях</a:t>
                      </a:r>
                    </a:p>
                  </a:txBody>
                  <a:tcPr marL="24121" marR="24121" marT="5152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98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171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30.</a:t>
                      </a:r>
                    </a:p>
                  </a:txBody>
                  <a:tcPr marL="24121" marR="24121" marT="36853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Общая численность выпускников муниципальных  общеобразовательных учреждений            </a:t>
                      </a:r>
                    </a:p>
                  </a:txBody>
                  <a:tcPr marL="24121" marR="24121" marT="51522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50</a:t>
                      </a:r>
                    </a:p>
                  </a:txBody>
                  <a:tcPr marL="24121" marR="24121" marT="44008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7" name="Group 1"/>
          <p:cNvGraphicFramePr>
            <a:graphicFrameLocks noGrp="1"/>
          </p:cNvGraphicFramePr>
          <p:nvPr/>
        </p:nvGraphicFramePr>
        <p:xfrm>
          <a:off x="539750" y="765175"/>
          <a:ext cx="8064500" cy="5422901"/>
        </p:xfrm>
        <a:graphic>
          <a:graphicData uri="http://schemas.openxmlformats.org/drawingml/2006/table">
            <a:tbl>
              <a:tblPr/>
              <a:tblGrid>
                <a:gridCol w="375207"/>
                <a:gridCol w="5724578"/>
                <a:gridCol w="899577"/>
                <a:gridCol w="1065138"/>
              </a:tblGrid>
              <a:tr h="98524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32.</a:t>
                      </a:r>
                    </a:p>
                  </a:txBody>
                  <a:tcPr marL="33478" marR="33478" marT="5153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выпускников муниципальных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 экзамен по данным  предметам              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100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8798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33.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Численность детей в возрасте 1 - 6 лет в муниципальном образовании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человек      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2076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413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34.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Численность детей в возрасте 1 - 6 лет,  стоящих на учете для  определения в муниципальные дошкольные образовательные учреждения             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192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0211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35.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детей в возрасте  1 - 6 лет, стоящих на учете для  определения в муниципальные  Дошкольные образовательные  учреждения, в общей    численности детей в возрасте 1 - 6 лет           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13,1   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5366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36.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детей, оставшихся без попечения родителей, и лиц из их числа, обеспеченных жилыми помещениями за отчетный год, в общей численности детей, оставшихся без попечения родителей и лиц из их числа, состоящих на учете на начало отчетного года на получение жилого помещения (включая лиц в возрасте от 23 лет и старше)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7,1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1856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37.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Объем незавершенного в установленные сроки  строительства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10823,0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8559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38.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многодетных семей, получивших жилые помещения и улучшивших жилищные условия в отчетном году, в общем числе многодетных семей, состоящих на учете в качестве нуждающихся в жилых помещениях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8559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39.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Доля молодых семей, получивших жилые помещения и улучшивших жилищные условия в отчетном году, в общем числе молодых семей, состоящих на учете в качестве нуждающихся в жилых помещениях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3478" marR="33478" marT="51535" marB="0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179388" y="1125538"/>
            <a:ext cx="8785225" cy="5472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273050" indent="-268288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smtClean="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smtClean="0">
              <a:solidFill>
                <a:srgbClr val="073E87"/>
              </a:solidFill>
              <a:latin typeface="Candara" pitchFamily="34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Финансовое управление администрации муниципального образования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Юрьев- Польский район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Адрес: ул. Шибанкова, д. 33, г. Юрьев-Польский, 601800  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Тел:8(49246)2-21-91, факс 8(49246)2-25-07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адрес электронной почты: </a:t>
            </a:r>
            <a:r>
              <a:rPr lang="en-US" altLang="ru-RU" sz="180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finupryu-pol@mail</a:t>
            </a:r>
            <a:r>
              <a:rPr lang="ru-RU" altLang="ru-RU" sz="180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.</a:t>
            </a:r>
            <a:r>
              <a:rPr lang="en-US" altLang="ru-RU" sz="1800" smtClean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ru</a:t>
            </a: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en-US" altLang="ru-RU" sz="1800" smtClean="0">
              <a:solidFill>
                <a:srgbClr val="073E87"/>
              </a:solidFill>
              <a:latin typeface="Candara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0"/>
            <a:ext cx="8785225" cy="11255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88900" dir="5400000" algn="ctr" rotWithShape="0">
              <a:srgbClr val="000000">
                <a:alpha val="97000"/>
              </a:srgbClr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4400" dirty="0" smtClean="0">
                <a:solidFill>
                  <a:srgbClr val="262699"/>
                </a:solidFill>
                <a:latin typeface="Candara" pitchFamily="34" charset="0"/>
              </a:rPr>
              <a:t>Контактная информация</a:t>
            </a:r>
          </a:p>
        </p:txBody>
      </p:sp>
      <p:pic>
        <p:nvPicPr>
          <p:cNvPr id="901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716338"/>
            <a:ext cx="3744912" cy="2809875"/>
          </a:xfrm>
          <a:prstGeom prst="rect">
            <a:avLst/>
          </a:prstGeom>
          <a:noFill/>
          <a:ln>
            <a:noFill/>
          </a:ln>
          <a:effectLst>
            <a:outerShdw blurRad="431800" dist="76200" dir="2700000" algn="ctr" rotWithShape="0">
              <a:srgbClr val="808080">
                <a:alpha val="93000"/>
              </a:srgbClr>
            </a:outerShdw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95288" y="-28575"/>
            <a:ext cx="8362950" cy="10096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889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Показатели характеризующие Юрьев- Польский район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83629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3776663" y="1208088"/>
            <a:ext cx="3671887" cy="1150937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4859338" y="3789363"/>
            <a:ext cx="3889375" cy="1152525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2295" name="Oval 6"/>
          <p:cNvSpPr>
            <a:spLocks noChangeArrowheads="1"/>
          </p:cNvSpPr>
          <p:nvPr/>
        </p:nvSpPr>
        <p:spPr bwMode="auto">
          <a:xfrm>
            <a:off x="401638" y="4818063"/>
            <a:ext cx="4895850" cy="1706562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SzPct val="100000"/>
              <a:defRPr/>
            </a:pP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Муниципальные учреждения муниципального</a:t>
            </a: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образования Юрьев-Польский район – 46:</a:t>
            </a: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-Бюджетных – 32</a:t>
            </a: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 -Казенных – 8</a:t>
            </a: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-ГРБС-6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3779838" y="1412875"/>
            <a:ext cx="33051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>
                <a:solidFill>
                  <a:srgbClr val="262626"/>
                </a:solidFill>
                <a:latin typeface="Times New Roman" pitchFamily="16" charset="0"/>
                <a:cs typeface="Times New Roman" pitchFamily="16" charset="0"/>
              </a:rPr>
              <a:t>           </a:t>
            </a:r>
            <a:r>
              <a:rPr lang="ru-RU" altLang="ru-RU" sz="1400" b="1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Площадь территории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Юрьев-Польского района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                     – 1903,46 кв. км.</a:t>
            </a:r>
            <a:endParaRPr lang="ru-RU" altLang="ru-RU" sz="1400" b="1">
              <a:solidFill>
                <a:srgbClr val="26262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5138738" y="4076700"/>
            <a:ext cx="35147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Численность постоянного населения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по состоянию на 01.01.2020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– </a:t>
            </a:r>
            <a:r>
              <a:rPr lang="ru-RU" altLang="ru-RU" sz="1400" b="1" dirty="0" smtClean="0">
                <a:solidFill>
                  <a:srgbClr val="262626"/>
                </a:solidFill>
                <a:latin typeface="Arial" charset="0"/>
              </a:rPr>
              <a:t>34,2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тыс. человек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68313" y="0"/>
            <a:ext cx="8289925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93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муниципального образования Юрьев- Польский район за 2019 год</a:t>
            </a:r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1632469" y="1700213"/>
            <a:ext cx="6251056" cy="720725"/>
          </a:xfrm>
          <a:prstGeom prst="roundRect">
            <a:avLst>
              <a:gd name="adj" fmla="val 16667"/>
            </a:avLst>
          </a:prstGeom>
          <a:solidFill>
            <a:srgbClr val="FECEF3"/>
          </a:solidFill>
          <a:ln w="9360" cap="rnd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w="139700" prst="cross"/>
          </a:sp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потребительский цен-4,7 %</a:t>
            </a:r>
          </a:p>
        </p:txBody>
      </p:sp>
      <p:sp>
        <p:nvSpPr>
          <p:cNvPr id="17414" name="AutoShape 4"/>
          <p:cNvSpPr>
            <a:spLocks noChangeArrowheads="1"/>
          </p:cNvSpPr>
          <p:nvPr/>
        </p:nvSpPr>
        <p:spPr bwMode="auto">
          <a:xfrm>
            <a:off x="1619250" y="4870450"/>
            <a:ext cx="6264275" cy="1079500"/>
          </a:xfrm>
          <a:prstGeom prst="roundRect">
            <a:avLst>
              <a:gd name="adj" fmla="val 16667"/>
            </a:avLst>
          </a:prstGeom>
          <a:solidFill>
            <a:srgbClr val="FEE2F7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9144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1239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25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782763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239963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697163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154363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Среднемесячная номинальная начисленная заработная плата 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работника организаций (без учета субъектов малого 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предпринимательства)  – 30625,1  руб.</a:t>
            </a:r>
          </a:p>
        </p:txBody>
      </p:sp>
      <p:sp>
        <p:nvSpPr>
          <p:cNvPr id="17415" name="AutoShape 5"/>
          <p:cNvSpPr>
            <a:spLocks noChangeArrowheads="1"/>
          </p:cNvSpPr>
          <p:nvPr/>
        </p:nvSpPr>
        <p:spPr bwMode="auto">
          <a:xfrm>
            <a:off x="1631950" y="2728913"/>
            <a:ext cx="6251575" cy="865187"/>
          </a:xfrm>
          <a:prstGeom prst="roundRect">
            <a:avLst>
              <a:gd name="adj" fmla="val 16667"/>
            </a:avLst>
          </a:prstGeom>
          <a:solidFill>
            <a:srgbClr val="FEE2F7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9144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1239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25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782763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239963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697163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154363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Объем жилищного строительства –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13261 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кв. м </a:t>
            </a:r>
          </a:p>
        </p:txBody>
      </p:sp>
      <p:sp>
        <p:nvSpPr>
          <p:cNvPr id="17416" name="AutoShape 6"/>
          <p:cNvSpPr>
            <a:spLocks noChangeArrowheads="1"/>
          </p:cNvSpPr>
          <p:nvPr/>
        </p:nvSpPr>
        <p:spPr bwMode="auto">
          <a:xfrm>
            <a:off x="1619250" y="3860800"/>
            <a:ext cx="6264275" cy="863600"/>
          </a:xfrm>
          <a:prstGeom prst="roundRect">
            <a:avLst>
              <a:gd name="adj" fmla="val 16667"/>
            </a:avLst>
          </a:prstGeom>
          <a:solidFill>
            <a:srgbClr val="FEE2F7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9144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1239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25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782763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239963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697163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154363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Численность постоянного населения 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 01.01.2020 года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– 34,2 тыс. человек</a:t>
            </a:r>
            <a:endParaRPr lang="ru-RU" altLang="ru-RU" sz="18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стин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19237</TotalTime>
  <Words>7704</Words>
  <Application>Microsoft Office PowerPoint</Application>
  <PresentationFormat>Экран (4:3)</PresentationFormat>
  <Paragraphs>2407</Paragraphs>
  <Slides>75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8" baseType="lpstr">
      <vt:lpstr>Остин</vt:lpstr>
      <vt:lpstr>1_Остин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Консолидированный бюджет  Юрьев –Польского района</vt:lpstr>
      <vt:lpstr>Презентация PowerPoint</vt:lpstr>
      <vt:lpstr>Презентация PowerPoint</vt:lpstr>
      <vt:lpstr>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</dc:title>
  <dc:creator>Bydjet-01</dc:creator>
  <cp:lastModifiedBy>Бюджетный отдел-06</cp:lastModifiedBy>
  <cp:revision>1182</cp:revision>
  <cp:lastPrinted>2020-04-29T12:34:23Z</cp:lastPrinted>
  <dcterms:created xsi:type="dcterms:W3CDTF">2016-10-19T08:58:54Z</dcterms:created>
  <dcterms:modified xsi:type="dcterms:W3CDTF">2020-04-30T07:40:16Z</dcterms:modified>
</cp:coreProperties>
</file>